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one-line promise: cameras that tell you who and what passed by. The screenshot shows sample scenes drawn for illustration.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Describe the pain: someone has to watch. Finding a visitor or a vehicle means scrubbing footage. Plate numbers are written by hand.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left to right. Emphasise that it works offline and syncs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Pick two or three of these depending on the audience. Privacy and never-lose-an-event usually land best.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camera runs in its own thread. The detector is shared so memory stays small.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Models run through onnxruntime on the CPU, so no graphics card is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three upload states. The server just needs to answer with a 2xx status.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human-friendly output: photos named by time and camera, and a CSV list of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runs locally. No GPU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explicit that today it is a Windows desktop app. No mobile app or hosted web dashboard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Sample scenes are drawn for illustration. Every tile shows live detections with boxes and the plate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Events tab is the searchable record. Plate search accepts part of a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Playback uses the camera or NVR when it supports it, or the app's own recordings. Open video analyses any file on the PC.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scan dialog finds devices with an RTSP port open, then tries known stream addresses.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is saved on the PC and applied immediately.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hosted dashboard. The app posts to any URL you set. The PHP sample stores photos and a JSON lines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ideas, not shipped features. Ask the audience which one matters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on the promise and point to the installer on the GitHub Releases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1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18.png"/><Relationship Id="rId8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3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icon-camera"/>
          <p:cNvSpPr/>
          <p:nvPr/>
        </p:nvSpPr>
        <p:spPr>
          <a:xfrm>
            <a:off x="640080" y="73152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glyph-camera" descr="camera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0" y="897940"/>
            <a:ext cx="307238" cy="3072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3040" y="841248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22D3EE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640080" y="1737360"/>
            <a:ext cx="5120640" cy="2743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Every camera.</a:t>
            </a:r>
          </a:p>
          <a:p>
            <a:r>
              <a:rPr sz="4400" b="1">
                <a:solidFill>
                  <a:srgbClr val="FFFFFF"/>
                </a:solidFill>
                <a:latin typeface="Calibri"/>
              </a:rPr>
              <a:t>Every face.</a:t>
            </a:r>
          </a:p>
          <a:p>
            <a:r>
              <a:rPr sz="4400" b="1">
                <a:solidFill>
                  <a:srgbClr val="22D3EE"/>
                </a:solidFill>
                <a:latin typeface="Calibri"/>
              </a:rPr>
              <a:t>Every number plate.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709160"/>
            <a:ext cx="49377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CBD5E1"/>
                </a:solidFill>
                <a:latin typeface="Calibri"/>
              </a:rPr>
              <a:t>A Windows app that watches your IP cameras, webcams and video files, and keeps a searchable record of who and what passed by.</a:t>
            </a:r>
          </a:p>
        </p:txBody>
      </p:sp>
      <p:pic>
        <p:nvPicPr>
          <p:cNvPr id="7" name="Picture 6" descr="l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1463040"/>
            <a:ext cx="5669280" cy="3089526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35040" y="4526280"/>
            <a:ext cx="5669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1">
                <a:solidFill>
                  <a:srgbClr val="94A3B8"/>
                </a:solidFill>
                <a:latin typeface="Calibri"/>
              </a:rPr>
              <a:t>Sample scenes, drawn for illustration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The problem: cameras record, but tell you nothing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2</a:t>
            </a:r>
          </a:p>
        </p:txBody>
      </p:sp>
      <p:sp>
        <p:nvSpPr>
          <p:cNvPr id="5" name="pain-1"/>
          <p:cNvSpPr/>
          <p:nvPr/>
        </p:nvSpPr>
        <p:spPr>
          <a:xfrm>
            <a:off x="548640" y="1508760"/>
            <a:ext cx="70408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con-clock"/>
          <p:cNvSpPr/>
          <p:nvPr/>
        </p:nvSpPr>
        <p:spPr>
          <a:xfrm>
            <a:off x="777240" y="1737360"/>
            <a:ext cx="594360" cy="5943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glyph-clock" descr="clock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3" y="1891893"/>
            <a:ext cx="285292" cy="2852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1636776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Hours of footage, no answers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020824"/>
            <a:ext cx="5760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Finding one visitor or vehicle means scrubbing through recordings by hand.</a:t>
            </a:r>
          </a:p>
        </p:txBody>
      </p:sp>
      <p:sp>
        <p:nvSpPr>
          <p:cNvPr id="10" name="pain-2"/>
          <p:cNvSpPr/>
          <p:nvPr/>
        </p:nvSpPr>
        <p:spPr>
          <a:xfrm>
            <a:off x="548640" y="2697480"/>
            <a:ext cx="70408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con-tag"/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glyph-tag" descr="tag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" y="3080613"/>
            <a:ext cx="285292" cy="2852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00200" y="2825496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Plate numbers noted by hand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3209544"/>
            <a:ext cx="5760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Slow, easy to get wrong, and easy to miss when it is busy.</a:t>
            </a:r>
          </a:p>
        </p:txBody>
      </p:sp>
      <p:sp>
        <p:nvSpPr>
          <p:cNvPr id="15" name="pain-3"/>
          <p:cNvSpPr/>
          <p:nvPr/>
        </p:nvSpPr>
        <p:spPr>
          <a:xfrm>
            <a:off x="548640" y="3886200"/>
            <a:ext cx="70408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con-plug"/>
          <p:cNvSpPr/>
          <p:nvPr/>
        </p:nvSpPr>
        <p:spPr>
          <a:xfrm>
            <a:off x="777240" y="4114800"/>
            <a:ext cx="594360" cy="59436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glyph-plug" descr="plu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73" y="4269333"/>
            <a:ext cx="285292" cy="28529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00200" y="4014215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Every camera, a different viewer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4398264"/>
            <a:ext cx="5760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IP cameras, recorders (NVRs) and webcams each come with their own software.</a:t>
            </a:r>
          </a:p>
        </p:txBody>
      </p:sp>
      <p:sp>
        <p:nvSpPr>
          <p:cNvPr id="20" name="pain-4"/>
          <p:cNvSpPr/>
          <p:nvPr/>
        </p:nvSpPr>
        <p:spPr>
          <a:xfrm>
            <a:off x="548640" y="5074920"/>
            <a:ext cx="70408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con-globe"/>
          <p:cNvSpPr/>
          <p:nvPr/>
        </p:nvSpPr>
        <p:spPr>
          <a:xfrm>
            <a:off x="777240" y="5303520"/>
            <a:ext cx="594360" cy="59436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glyph-globe" descr="glob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773" y="5458053"/>
            <a:ext cx="285292" cy="28529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600200" y="5202936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Cloud services need the internet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5586984"/>
            <a:ext cx="5760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Cloud analytics stop when the connection does, and your video leaves the building.</a:t>
            </a:r>
          </a:p>
        </p:txBody>
      </p:sp>
      <p:sp>
        <p:nvSpPr>
          <p:cNvPr id="25" name="stat-card"/>
          <p:cNvSpPr/>
          <p:nvPr/>
        </p:nvSpPr>
        <p:spPr>
          <a:xfrm>
            <a:off x="7955279" y="1508760"/>
            <a:ext cx="3685032" cy="461772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55279" y="2103120"/>
            <a:ext cx="368503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600" b="1" i="0">
                <a:solidFill>
                  <a:srgbClr val="22D3EE"/>
                </a:solidFill>
                <a:latin typeface="Calibri"/>
              </a:rPr>
              <a:t>24 / 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0" y="3429000"/>
            <a:ext cx="313639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cameras recording, nobody watching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4572000"/>
            <a:ext cx="3136392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0" i="0">
                <a:solidFill>
                  <a:srgbClr val="CBD5E1"/>
                </a:solidFill>
                <a:latin typeface="Calibri"/>
              </a:rPr>
              <a:t>What you need is a log of events you can search, not more video to watch.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The solution: from camera to searchable record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3</a:t>
            </a:r>
          </a:p>
        </p:txBody>
      </p:sp>
      <p:sp>
        <p:nvSpPr>
          <p:cNvPr id="5" name="step-1"/>
          <p:cNvSpPr/>
          <p:nvPr/>
        </p:nvSpPr>
        <p:spPr>
          <a:xfrm>
            <a:off x="548640" y="1645920"/>
            <a:ext cx="2084831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con-camera"/>
          <p:cNvSpPr/>
          <p:nvPr/>
        </p:nvSpPr>
        <p:spPr>
          <a:xfrm>
            <a:off x="1179576" y="1920240"/>
            <a:ext cx="822960" cy="8229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glyph-camera" descr="camera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545" y="2134209"/>
            <a:ext cx="395020" cy="3950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2926080"/>
            <a:ext cx="181051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F172A"/>
                </a:solidFill>
                <a:latin typeface="Calibri"/>
              </a:rPr>
              <a:t>1. Connect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474720"/>
            <a:ext cx="1719072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0" i="0">
                <a:solidFill>
                  <a:srgbClr val="64748B"/>
                </a:solidFill>
                <a:latin typeface="Calibri"/>
              </a:rPr>
              <a:t>RTSP cameras, NVRs, webcams or video files</a:t>
            </a:r>
          </a:p>
        </p:txBody>
      </p:sp>
      <p:sp>
        <p:nvSpPr>
          <p:cNvPr id="10" name="step-2"/>
          <p:cNvSpPr/>
          <p:nvPr/>
        </p:nvSpPr>
        <p:spPr>
          <a:xfrm>
            <a:off x="2798064" y="1645920"/>
            <a:ext cx="2084831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con-eye"/>
          <p:cNvSpPr/>
          <p:nvPr/>
        </p:nvSpPr>
        <p:spPr>
          <a:xfrm>
            <a:off x="3429000" y="1920240"/>
            <a:ext cx="822960" cy="82296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glyph-eye" descr="ey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969" y="2134209"/>
            <a:ext cx="395020" cy="3950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35224" y="2926080"/>
            <a:ext cx="181051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F172A"/>
                </a:solidFill>
                <a:latin typeface="Calibri"/>
              </a:rPr>
              <a:t>2. Detect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0944" y="3474720"/>
            <a:ext cx="1719072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0" i="0">
                <a:solidFill>
                  <a:srgbClr val="64748B"/>
                </a:solidFill>
                <a:latin typeface="Calibri"/>
              </a:rPr>
              <a:t>Faces, vehicles and number plates, on your own PC</a:t>
            </a:r>
          </a:p>
        </p:txBody>
      </p:sp>
      <p:sp>
        <p:nvSpPr>
          <p:cNvPr id="15" name="step-3"/>
          <p:cNvSpPr/>
          <p:nvPr/>
        </p:nvSpPr>
        <p:spPr>
          <a:xfrm>
            <a:off x="5047488" y="1645920"/>
            <a:ext cx="2084831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con-page"/>
          <p:cNvSpPr/>
          <p:nvPr/>
        </p:nvSpPr>
        <p:spPr>
          <a:xfrm>
            <a:off x="5678423" y="1920240"/>
            <a:ext cx="822960" cy="82296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glyph-page" descr="pag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393" y="2134209"/>
            <a:ext cx="395020" cy="3950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84648" y="2926080"/>
            <a:ext cx="181051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F172A"/>
                </a:solidFill>
                <a:latin typeface="Calibri"/>
              </a:rPr>
              <a:t>3. Capture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0368" y="3474720"/>
            <a:ext cx="1719072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0" i="0">
                <a:solidFill>
                  <a:srgbClr val="64748B"/>
                </a:solidFill>
                <a:latin typeface="Calibri"/>
              </a:rPr>
              <a:t>Photo, crop, plate text and the exact time</a:t>
            </a:r>
          </a:p>
        </p:txBody>
      </p:sp>
      <p:sp>
        <p:nvSpPr>
          <p:cNvPr id="20" name="step-4"/>
          <p:cNvSpPr/>
          <p:nvPr/>
        </p:nvSpPr>
        <p:spPr>
          <a:xfrm>
            <a:off x="7296912" y="1645920"/>
            <a:ext cx="2084831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con-database"/>
          <p:cNvSpPr/>
          <p:nvPr/>
        </p:nvSpPr>
        <p:spPr>
          <a:xfrm>
            <a:off x="7927848" y="1920240"/>
            <a:ext cx="822960" cy="82296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glyph-database" descr="databas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1817" y="2134209"/>
            <a:ext cx="395020" cy="3950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34071" y="2926080"/>
            <a:ext cx="181051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F172A"/>
                </a:solidFill>
                <a:latin typeface="Calibri"/>
              </a:rPr>
              <a:t>4. Store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9792" y="3474720"/>
            <a:ext cx="1719072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0" i="0">
                <a:solidFill>
                  <a:srgbClr val="64748B"/>
                </a:solidFill>
                <a:latin typeface="Calibri"/>
              </a:rPr>
              <a:t>Saved locally, searchable by camera, time and plate</a:t>
            </a:r>
          </a:p>
        </p:txBody>
      </p:sp>
      <p:sp>
        <p:nvSpPr>
          <p:cNvPr id="25" name="step-5"/>
          <p:cNvSpPr/>
          <p:nvPr/>
        </p:nvSpPr>
        <p:spPr>
          <a:xfrm>
            <a:off x="9546336" y="1645920"/>
            <a:ext cx="2084831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con-upload"/>
          <p:cNvSpPr/>
          <p:nvPr/>
        </p:nvSpPr>
        <p:spPr>
          <a:xfrm>
            <a:off x="10177272" y="1920240"/>
            <a:ext cx="822960" cy="82296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glyph-upload" descr="upload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1241" y="2134209"/>
            <a:ext cx="395020" cy="3950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683496" y="2926080"/>
            <a:ext cx="181051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F172A"/>
                </a:solidFill>
                <a:latin typeface="Calibri"/>
              </a:rPr>
              <a:t>5. Sync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29215" y="3474720"/>
            <a:ext cx="1719072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0" i="0">
                <a:solidFill>
                  <a:srgbClr val="64748B"/>
                </a:solidFill>
                <a:latin typeface="Calibri"/>
              </a:rPr>
              <a:t>Sent to your server whenever it is reachable</a:t>
            </a:r>
          </a:p>
        </p:txBody>
      </p:sp>
      <p:sp>
        <p:nvSpPr>
          <p:cNvPr id="30" name="offline-note"/>
          <p:cNvSpPr/>
          <p:nvPr/>
        </p:nvSpPr>
        <p:spPr>
          <a:xfrm>
            <a:off x="548640" y="5029200"/>
            <a:ext cx="11091672" cy="100584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5029200"/>
            <a:ext cx="10424160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2D3EE"/>
                </a:solidFill>
                <a:latin typeface="Calibri"/>
              </a:rPr>
              <a:t>Works offline.  </a:t>
            </a:r>
            <a:r>
              <a:rPr sz="1800" b="0" i="0">
                <a:solidFill>
                  <a:srgbClr val="FFFFFF"/>
                </a:solidFill>
                <a:latin typeface="Calibri"/>
              </a:rPr>
              <a:t>Nothing is lost when the network or the server is down: events wait in a queue and upload when the server is back.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Why it is different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4</a:t>
            </a:r>
          </a:p>
        </p:txBody>
      </p:sp>
      <p:sp>
        <p:nvSpPr>
          <p:cNvPr id="5" name="unique-1"/>
          <p:cNvSpPr/>
          <p:nvPr/>
        </p:nvSpPr>
        <p:spPr>
          <a:xfrm>
            <a:off x="548640" y="1463040"/>
            <a:ext cx="3593592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con-plug"/>
          <p:cNvSpPr/>
          <p:nvPr/>
        </p:nvSpPr>
        <p:spPr>
          <a:xfrm>
            <a:off x="822959" y="1737360"/>
            <a:ext cx="640080" cy="64008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glyph-plug" descr="plu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0" y="1903780"/>
            <a:ext cx="307238" cy="3072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45919" y="1737360"/>
            <a:ext cx="2313432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Any camera, one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560320"/>
            <a:ext cx="304495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RTSP cameras, NVR playback, USB webcams and saved video files in a single window.</a:t>
            </a:r>
          </a:p>
        </p:txBody>
      </p:sp>
      <p:sp>
        <p:nvSpPr>
          <p:cNvPr id="10" name="unique-2"/>
          <p:cNvSpPr/>
          <p:nvPr/>
        </p:nvSpPr>
        <p:spPr>
          <a:xfrm>
            <a:off x="4297680" y="1463040"/>
            <a:ext cx="3593592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con-wifi"/>
          <p:cNvSpPr/>
          <p:nvPr/>
        </p:nvSpPr>
        <p:spPr>
          <a:xfrm>
            <a:off x="4572000" y="1737360"/>
            <a:ext cx="640080" cy="6400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glyph-wifi" descr="wifi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420" y="1903780"/>
            <a:ext cx="307238" cy="3072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94960" y="1737360"/>
            <a:ext cx="2313432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Finds cameras for you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560320"/>
            <a:ext cx="304495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Scans your network and tries the common stream addresses until one works.</a:t>
            </a:r>
          </a:p>
        </p:txBody>
      </p:sp>
      <p:sp>
        <p:nvSpPr>
          <p:cNvPr id="15" name="unique-3"/>
          <p:cNvSpPr/>
          <p:nvPr/>
        </p:nvSpPr>
        <p:spPr>
          <a:xfrm>
            <a:off x="8046720" y="1463040"/>
            <a:ext cx="3593592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con-lock"/>
          <p:cNvSpPr/>
          <p:nvPr/>
        </p:nvSpPr>
        <p:spPr>
          <a:xfrm>
            <a:off x="8321040" y="1737360"/>
            <a:ext cx="640080" cy="64008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glyph-lock" descr="loc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460" y="1903780"/>
            <a:ext cx="307238" cy="30723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144000" y="1737360"/>
            <a:ext cx="2313432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Private by 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560320"/>
            <a:ext cx="304495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Detection runs on your PC. Video never has to leave your building.</a:t>
            </a:r>
          </a:p>
        </p:txBody>
      </p:sp>
      <p:sp>
        <p:nvSpPr>
          <p:cNvPr id="20" name="unique-4"/>
          <p:cNvSpPr/>
          <p:nvPr/>
        </p:nvSpPr>
        <p:spPr>
          <a:xfrm>
            <a:off x="548640" y="3794760"/>
            <a:ext cx="3593592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con-sync"/>
          <p:cNvSpPr/>
          <p:nvPr/>
        </p:nvSpPr>
        <p:spPr>
          <a:xfrm>
            <a:off x="822959" y="4069080"/>
            <a:ext cx="640080" cy="64008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glyph-sync" descr="sync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380" y="4235500"/>
            <a:ext cx="307238" cy="3072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645919" y="4069080"/>
            <a:ext cx="2313432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Never loses an event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59" y="4892040"/>
            <a:ext cx="304495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Store first, upload later. Failed uploads retry until the server answers.</a:t>
            </a:r>
          </a:p>
        </p:txBody>
      </p:sp>
      <p:sp>
        <p:nvSpPr>
          <p:cNvPr id="25" name="unique-5"/>
          <p:cNvSpPr/>
          <p:nvPr/>
        </p:nvSpPr>
        <p:spPr>
          <a:xfrm>
            <a:off x="4297680" y="3794760"/>
            <a:ext cx="3593592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con-play"/>
          <p:cNvSpPr/>
          <p:nvPr/>
        </p:nvSpPr>
        <p:spPr>
          <a:xfrm>
            <a:off x="4572000" y="4069080"/>
            <a:ext cx="640080" cy="6400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glyph-play" descr="play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420" y="4235500"/>
            <a:ext cx="307238" cy="30723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394960" y="4069080"/>
            <a:ext cx="2313432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Playback for any camera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4892040"/>
            <a:ext cx="304495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No NVR? Record locally and replay any time range later.</a:t>
            </a:r>
          </a:p>
        </p:txBody>
      </p:sp>
      <p:sp>
        <p:nvSpPr>
          <p:cNvPr id="30" name="unique-6"/>
          <p:cNvSpPr/>
          <p:nvPr/>
        </p:nvSpPr>
        <p:spPr>
          <a:xfrm>
            <a:off x="8046720" y="3794760"/>
            <a:ext cx="3593592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con-settings"/>
          <p:cNvSpPr/>
          <p:nvPr/>
        </p:nvSpPr>
        <p:spPr>
          <a:xfrm>
            <a:off x="8321040" y="4069080"/>
            <a:ext cx="640080" cy="64008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glyph-settings" descr="settings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7460" y="4235500"/>
            <a:ext cx="307238" cy="30723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144000" y="4069080"/>
            <a:ext cx="2313432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Tuned per camera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40" y="4892040"/>
            <a:ext cx="304495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Turn faces, vehicles and plates on or off, and pick the video quality.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The logic: one pipeline per camera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5</a:t>
            </a:r>
          </a:p>
        </p:txBody>
      </p:sp>
      <p:sp>
        <p:nvSpPr>
          <p:cNvPr id="5" name="flow-1"/>
          <p:cNvSpPr/>
          <p:nvPr/>
        </p:nvSpPr>
        <p:spPr>
          <a:xfrm>
            <a:off x="548640" y="1417320"/>
            <a:ext cx="694944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5800" y="1527048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463040"/>
            <a:ext cx="16459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Capture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" y="1463040"/>
            <a:ext cx="43891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One thread per camera. RTSP over TCP, automatic reconnect.</a:t>
            </a:r>
          </a:p>
        </p:txBody>
      </p:sp>
      <p:sp>
        <p:nvSpPr>
          <p:cNvPr id="9" name="flow-2"/>
          <p:cNvSpPr/>
          <p:nvPr/>
        </p:nvSpPr>
        <p:spPr>
          <a:xfrm>
            <a:off x="548640" y="2203704"/>
            <a:ext cx="694944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2313432"/>
            <a:ext cx="457200" cy="45720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16459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249424"/>
            <a:ext cx="43891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A frame is analysed every 0.3 s; slow passes are skipped, never queued.</a:t>
            </a:r>
          </a:p>
        </p:txBody>
      </p:sp>
      <p:sp>
        <p:nvSpPr>
          <p:cNvPr id="13" name="flow-3"/>
          <p:cNvSpPr/>
          <p:nvPr/>
        </p:nvSpPr>
        <p:spPr>
          <a:xfrm>
            <a:off x="548640" y="2990088"/>
            <a:ext cx="694944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5800" y="3099816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035808"/>
            <a:ext cx="16459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Validate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7520" y="3035808"/>
            <a:ext cx="43891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Faces need a real face layout and a person; vehicles a confident match.</a:t>
            </a:r>
          </a:p>
        </p:txBody>
      </p:sp>
      <p:sp>
        <p:nvSpPr>
          <p:cNvPr id="17" name="flow-4"/>
          <p:cNvSpPr/>
          <p:nvPr/>
        </p:nvSpPr>
        <p:spPr>
          <a:xfrm>
            <a:off x="548640" y="3776472"/>
            <a:ext cx="694944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85800" y="3886200"/>
            <a:ext cx="457200" cy="45720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822191"/>
            <a:ext cx="16459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Track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3822191"/>
            <a:ext cx="43891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Each person or vehicle is followed, so it is logged once, not every frame.</a:t>
            </a:r>
          </a:p>
        </p:txBody>
      </p:sp>
      <p:sp>
        <p:nvSpPr>
          <p:cNvPr id="21" name="flow-5"/>
          <p:cNvSpPr/>
          <p:nvPr/>
        </p:nvSpPr>
        <p:spPr>
          <a:xfrm>
            <a:off x="548640" y="4562856"/>
            <a:ext cx="694944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85800" y="4672584"/>
            <a:ext cx="457200" cy="45720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4608576"/>
            <a:ext cx="16459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Read plate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17520" y="4608576"/>
            <a:ext cx="43891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Plate text is read from the vehicle crop, retried up to three times.</a:t>
            </a:r>
          </a:p>
        </p:txBody>
      </p:sp>
      <p:sp>
        <p:nvSpPr>
          <p:cNvPr id="25" name="flow-6"/>
          <p:cNvSpPr/>
          <p:nvPr/>
        </p:nvSpPr>
        <p:spPr>
          <a:xfrm>
            <a:off x="548640" y="5349240"/>
            <a:ext cx="694944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85800" y="5458968"/>
            <a:ext cx="457200" cy="4572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5394959"/>
            <a:ext cx="16459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Save, queue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7520" y="5394959"/>
            <a:ext cx="438912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Photo, crop and database row are written, then queued for upload.</a:t>
            </a:r>
          </a:p>
        </p:txBody>
      </p:sp>
      <p:sp>
        <p:nvSpPr>
          <p:cNvPr id="29" name="rules-card"/>
          <p:cNvSpPr/>
          <p:nvPr/>
        </p:nvSpPr>
        <p:spPr>
          <a:xfrm>
            <a:off x="7818120" y="1417320"/>
            <a:ext cx="3822191" cy="4608576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38160" y="16459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22D3EE"/>
                </a:solidFill>
                <a:latin typeface="Calibri"/>
              </a:rPr>
              <a:t>Rules that keep it accurate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38160" y="2194560"/>
            <a:ext cx="3200400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Face gone for 4 s </a:t>
            </a:r>
            <a:r>
              <a:rPr sz="1500" b="0" i="0">
                <a:solidFill>
                  <a:srgbClr val="CBD5E1"/>
                </a:solidFill>
                <a:latin typeface="Calibri"/>
              </a:rPr>
              <a:t>= the next face is a new person</a:t>
            </a:r>
          </a:p>
          <a:p>
            <a:pPr algn="l">
              <a:spcBef>
                <a:spcPts val="1200"/>
              </a:spcBef>
            </a:pPr>
            <a:r>
              <a:rPr sz="1500" b="1" i="0">
                <a:solidFill>
                  <a:srgbClr val="FFFFFF"/>
                </a:solidFill>
                <a:latin typeface="Calibri"/>
              </a:rPr>
              <a:t>Same vehicle </a:t>
            </a:r>
            <a:r>
              <a:rPr sz="1500" b="0" i="0">
                <a:solidFill>
                  <a:srgbClr val="CBD5E1"/>
                </a:solidFill>
                <a:latin typeface="Calibri"/>
              </a:rPr>
              <a:t>is not logged again for 30 s</a:t>
            </a:r>
          </a:p>
          <a:p>
            <a:pPr algn="l">
              <a:spcBef>
                <a:spcPts val="1200"/>
              </a:spcBef>
            </a:pPr>
            <a:r>
              <a:rPr sz="1500" b="1" i="0">
                <a:solidFill>
                  <a:srgbClr val="FFFFFF"/>
                </a:solidFill>
                <a:latin typeface="Calibri"/>
              </a:rPr>
              <a:t>Plates </a:t>
            </a:r>
            <a:r>
              <a:rPr sz="1500" b="0" i="0">
                <a:solidFill>
                  <a:srgbClr val="CBD5E1"/>
                </a:solidFill>
                <a:latin typeface="Calibri"/>
              </a:rPr>
              <a:t>are 5 to 12 letters or digits, with at least one digit</a:t>
            </a:r>
          </a:p>
          <a:p>
            <a:pPr algn="l">
              <a:spcBef>
                <a:spcPts val="1200"/>
              </a:spcBef>
            </a:pPr>
            <a:r>
              <a:rPr sz="1500" b="1" i="0">
                <a:solidFill>
                  <a:srgbClr val="FFFFFF"/>
                </a:solidFill>
                <a:latin typeface="Calibri"/>
              </a:rPr>
              <a:t>A late plate read </a:t>
            </a:r>
            <a:r>
              <a:rPr sz="1500" b="0" i="0">
                <a:solidFill>
                  <a:srgbClr val="CBD5E1"/>
                </a:solidFill>
                <a:latin typeface="Calibri"/>
              </a:rPr>
              <a:t>updates the same event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Three detectors, each with a safety check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6</a:t>
            </a:r>
          </a:p>
        </p:txBody>
      </p:sp>
      <p:sp>
        <p:nvSpPr>
          <p:cNvPr id="5" name="detector-1"/>
          <p:cNvSpPr/>
          <p:nvPr/>
        </p:nvSpPr>
        <p:spPr>
          <a:xfrm>
            <a:off x="548640" y="1463040"/>
            <a:ext cx="3593592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con-person"/>
          <p:cNvSpPr/>
          <p:nvPr/>
        </p:nvSpPr>
        <p:spPr>
          <a:xfrm>
            <a:off x="822959" y="1737360"/>
            <a:ext cx="731520" cy="73152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glyph-person" descr="person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1927555"/>
            <a:ext cx="351129" cy="3511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37360" y="178308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0F172A"/>
                </a:solidFill>
                <a:latin typeface="Calibri"/>
              </a:rPr>
              <a:t>Faces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22860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3B82F6"/>
                </a:solidFill>
                <a:latin typeface="Calibri"/>
              </a:rPr>
              <a:t>YuNet detector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926080"/>
            <a:ext cx="306324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B82F6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Eyes above nose above mouth, or it is rejected</a:t>
            </a:r>
          </a:p>
          <a:p>
            <a:pPr algn="l">
              <a:spcBef>
                <a:spcPts val="1000"/>
              </a:spcBef>
            </a:pPr>
            <a:r>
              <a:rPr sz="1500" b="1" i="0">
                <a:solidFill>
                  <a:srgbClr val="3B82F6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Must sit on a detected person, or score 0.9 or more</a:t>
            </a:r>
          </a:p>
          <a:p>
            <a:pPr algn="l">
              <a:spcBef>
                <a:spcPts val="1000"/>
              </a:spcBef>
            </a:pPr>
            <a:r>
              <a:rPr sz="1500" b="1" i="0">
                <a:solidFill>
                  <a:srgbClr val="3B82F6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Filters out pets, shadows and objects</a:t>
            </a:r>
          </a:p>
        </p:txBody>
      </p:sp>
      <p:sp>
        <p:nvSpPr>
          <p:cNvPr id="11" name="detector-2"/>
          <p:cNvSpPr/>
          <p:nvPr/>
        </p:nvSpPr>
        <p:spPr>
          <a:xfrm>
            <a:off x="4297679" y="1463040"/>
            <a:ext cx="3593592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con-car"/>
          <p:cNvSpPr/>
          <p:nvPr/>
        </p:nvSpPr>
        <p:spPr>
          <a:xfrm>
            <a:off x="4571999" y="1737360"/>
            <a:ext cx="731520" cy="73152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glyph-car" descr="car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95" y="1927555"/>
            <a:ext cx="351129" cy="35112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86399" y="178308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0F172A"/>
                </a:solidFill>
                <a:latin typeface="Calibri"/>
              </a:rPr>
              <a:t>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399" y="22860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YOLOv8n (ONNX)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1999" y="2926080"/>
            <a:ext cx="306324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F59E0B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Cars, motorcycles, buses and trucks</a:t>
            </a:r>
          </a:p>
          <a:p>
            <a:pPr algn="l">
              <a:spcBef>
                <a:spcPts val="1000"/>
              </a:spcBef>
            </a:pPr>
            <a:r>
              <a:rPr sz="1500" b="1" i="0">
                <a:solidFill>
                  <a:srgbClr val="F59E0B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Also finds people, to verify faces</a:t>
            </a:r>
          </a:p>
          <a:p>
            <a:pPr algn="l">
              <a:spcBef>
                <a:spcPts val="1000"/>
              </a:spcBef>
            </a:pPr>
            <a:r>
              <a:rPr sz="1500" b="1" i="0">
                <a:solidFill>
                  <a:srgbClr val="F59E0B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Seen in 2 passes in a row before it is logged</a:t>
            </a:r>
          </a:p>
        </p:txBody>
      </p:sp>
      <p:sp>
        <p:nvSpPr>
          <p:cNvPr id="17" name="detector-3"/>
          <p:cNvSpPr/>
          <p:nvPr/>
        </p:nvSpPr>
        <p:spPr>
          <a:xfrm>
            <a:off x="8046719" y="1463040"/>
            <a:ext cx="3593592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icon-tag"/>
          <p:cNvSpPr/>
          <p:nvPr/>
        </p:nvSpPr>
        <p:spPr>
          <a:xfrm>
            <a:off x="8321040" y="1737360"/>
            <a:ext cx="731520" cy="73152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glyph-tag" descr="ta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1235" y="1927555"/>
            <a:ext cx="351129" cy="3511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235440" y="178308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0F172A"/>
                </a:solidFill>
                <a:latin typeface="Calibri"/>
              </a:rPr>
              <a:t>Number plates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40" y="22860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0B981"/>
                </a:solidFill>
                <a:latin typeface="Calibri"/>
              </a:rPr>
              <a:t>RapidOCR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2926080"/>
            <a:ext cx="306324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0B981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Reads inside the vehicle crop, enlarged</a:t>
            </a:r>
          </a:p>
          <a:p>
            <a:pPr algn="l">
              <a:spcBef>
                <a:spcPts val="1000"/>
              </a:spcBef>
            </a:pPr>
            <a:r>
              <a:rPr sz="1500" b="1" i="0">
                <a:solidFill>
                  <a:srgbClr val="10B981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Keeps only plate-shaped text</a:t>
            </a:r>
          </a:p>
          <a:p>
            <a:pPr algn="l">
              <a:spcBef>
                <a:spcPts val="1000"/>
              </a:spcBef>
            </a:pPr>
            <a:r>
              <a:rPr sz="1500" b="1" i="0">
                <a:solidFill>
                  <a:srgbClr val="10B981"/>
                </a:solidFill>
                <a:latin typeface="Calibri"/>
              </a:rPr>
              <a:t>• </a:t>
            </a:r>
            <a:r>
              <a:rPr sz="1500" b="0" i="0">
                <a:solidFill>
                  <a:srgbClr val="0F172A"/>
                </a:solidFill>
                <a:latin typeface="Calibri"/>
              </a:rPr>
              <a:t>Optional whole-picture reading for webcams</a:t>
            </a:r>
          </a:p>
        </p:txBody>
      </p:sp>
      <p:sp>
        <p:nvSpPr>
          <p:cNvPr id="23" name="cpu-note"/>
          <p:cNvSpPr/>
          <p:nvPr/>
        </p:nvSpPr>
        <p:spPr>
          <a:xfrm>
            <a:off x="548640" y="5349240"/>
            <a:ext cx="11091672" cy="73152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349240"/>
            <a:ext cx="104241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2D3EE"/>
                </a:solidFill>
                <a:latin typeface="Calibri"/>
              </a:rPr>
              <a:t>Runs on the CPU.  </a:t>
            </a:r>
            <a:r>
              <a:rPr sz="1800" b="0" i="0">
                <a:solidFill>
                  <a:srgbClr val="FFFFFF"/>
                </a:solidFill>
                <a:latin typeface="Calibri"/>
              </a:rPr>
              <a:t>All models run through onnxruntime, so no graphics card is needed.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Store first, upload later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7</a:t>
            </a:r>
          </a:p>
        </p:txBody>
      </p:sp>
      <p:sp>
        <p:nvSpPr>
          <p:cNvPr id="5" name="store-card"/>
          <p:cNvSpPr/>
          <p:nvPr/>
        </p:nvSpPr>
        <p:spPr>
          <a:xfrm>
            <a:off x="548640" y="1463040"/>
            <a:ext cx="6675120" cy="4617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Every detection becomes an event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86000"/>
            <a:ext cx="1920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3B82F6"/>
                </a:solidFill>
                <a:latin typeface="Calibri"/>
              </a:rPr>
              <a:t>Photo + crop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2286000"/>
            <a:ext cx="41605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Full frame with the box drawn, and a close-up of the face or vehicle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920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3B82F6"/>
                </a:solidFill>
                <a:latin typeface="Calibri"/>
              </a:rPr>
              <a:t>Two timestamps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200400"/>
            <a:ext cx="41605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The time in the video, and the time this PC detected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114800"/>
            <a:ext cx="1920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3B82F6"/>
                </a:solidFill>
                <a:latin typeface="Calibri"/>
              </a:rPr>
              <a:t>Plate 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4114800"/>
            <a:ext cx="41605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Added as soon as it is read, even a moment later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029200"/>
            <a:ext cx="1920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3B82F6"/>
                </a:solidFill>
                <a:latin typeface="Calibri"/>
              </a:rPr>
              <a:t>Local database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5029200"/>
            <a:ext cx="41605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SQLite on the PC, searchable by camera, time and plate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9520" y="146304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F172A"/>
                </a:solidFill>
                <a:latin typeface="Calibri"/>
              </a:rPr>
              <a:t>Upload status of each event</a:t>
            </a:r>
          </a:p>
        </p:txBody>
      </p:sp>
      <p:sp>
        <p:nvSpPr>
          <p:cNvPr id="16" name="status-1"/>
          <p:cNvSpPr/>
          <p:nvPr/>
        </p:nvSpPr>
        <p:spPr>
          <a:xfrm>
            <a:off x="7589520" y="2011680"/>
            <a:ext cx="4050791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0" y="224028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0" y="224028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Pending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2011680"/>
            <a:ext cx="21945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Waiting for the server</a:t>
            </a:r>
          </a:p>
        </p:txBody>
      </p:sp>
      <p:sp>
        <p:nvSpPr>
          <p:cNvPr id="20" name="status-2"/>
          <p:cNvSpPr/>
          <p:nvPr/>
        </p:nvSpPr>
        <p:spPr>
          <a:xfrm>
            <a:off x="7589520" y="2971800"/>
            <a:ext cx="4050791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772400" y="320040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0" y="320040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Sent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0" y="2971800"/>
            <a:ext cx="21945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Server answered with success</a:t>
            </a:r>
          </a:p>
        </p:txBody>
      </p:sp>
      <p:sp>
        <p:nvSpPr>
          <p:cNvPr id="24" name="status-3"/>
          <p:cNvSpPr/>
          <p:nvPr/>
        </p:nvSpPr>
        <p:spPr>
          <a:xfrm>
            <a:off x="7589520" y="3931920"/>
            <a:ext cx="4050791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772400" y="416052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0" y="416052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Local only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0" y="3931920"/>
            <a:ext cx="21945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64748B"/>
                </a:solidFill>
                <a:latin typeface="Calibri"/>
              </a:rPr>
              <a:t>Kept on this PC on purpose</a:t>
            </a:r>
          </a:p>
        </p:txBody>
      </p:sp>
      <p:sp>
        <p:nvSpPr>
          <p:cNvPr id="28" name="retry-note"/>
          <p:cNvSpPr/>
          <p:nvPr/>
        </p:nvSpPr>
        <p:spPr>
          <a:xfrm>
            <a:off x="7589520" y="4937760"/>
            <a:ext cx="4050791" cy="114300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18120" y="4937760"/>
            <a:ext cx="361188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The uploader checks the server every 15 seconds and retries until it gets a success reply.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A folder you can simply open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8</a:t>
            </a:r>
          </a:p>
        </p:txBody>
      </p:sp>
      <p:sp>
        <p:nvSpPr>
          <p:cNvPr id="5" name="folder-card"/>
          <p:cNvSpPr/>
          <p:nvPr/>
        </p:nvSpPr>
        <p:spPr>
          <a:xfrm>
            <a:off x="548640" y="1463040"/>
            <a:ext cx="5760720" cy="461772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con-folder"/>
          <p:cNvSpPr/>
          <p:nvPr/>
        </p:nvSpPr>
        <p:spPr>
          <a:xfrm>
            <a:off x="868680" y="1783080"/>
            <a:ext cx="420624" cy="420624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glyph-folder" descr="folde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042" y="1892442"/>
            <a:ext cx="201899" cy="2018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17320" y="1783080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Detections</a:t>
            </a:r>
          </a:p>
        </p:txBody>
      </p:sp>
      <p:sp>
        <p:nvSpPr>
          <p:cNvPr id="9" name="icon-folder"/>
          <p:cNvSpPr/>
          <p:nvPr/>
        </p:nvSpPr>
        <p:spPr>
          <a:xfrm>
            <a:off x="1371600" y="2350008"/>
            <a:ext cx="420624" cy="420624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glyph-folder" descr="folde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962" y="2459370"/>
            <a:ext cx="201899" cy="2018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20240" y="2350008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2D3EE"/>
                </a:solidFill>
                <a:latin typeface="Calibri"/>
              </a:rPr>
              <a:t>20261016_165324_4821</a:t>
            </a:r>
          </a:p>
        </p:txBody>
      </p:sp>
      <p:sp>
        <p:nvSpPr>
          <p:cNvPr id="12" name="icon-folder"/>
          <p:cNvSpPr/>
          <p:nvPr/>
        </p:nvSpPr>
        <p:spPr>
          <a:xfrm>
            <a:off x="1874519" y="2916936"/>
            <a:ext cx="420624" cy="420624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glyph-folder" descr="folde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882" y="3026298"/>
            <a:ext cx="201899" cy="20189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23160" y="2916936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faces</a:t>
            </a:r>
          </a:p>
        </p:txBody>
      </p:sp>
      <p:sp>
        <p:nvSpPr>
          <p:cNvPr id="15" name="icon-folder"/>
          <p:cNvSpPr/>
          <p:nvPr/>
        </p:nvSpPr>
        <p:spPr>
          <a:xfrm>
            <a:off x="1874519" y="3483863"/>
            <a:ext cx="420624" cy="420624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glyph-folder" descr="folde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882" y="3593226"/>
            <a:ext cx="201899" cy="20189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23160" y="3483863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vehicles</a:t>
            </a:r>
          </a:p>
        </p:txBody>
      </p:sp>
      <p:sp>
        <p:nvSpPr>
          <p:cNvPr id="18" name="icon-folder"/>
          <p:cNvSpPr/>
          <p:nvPr/>
        </p:nvSpPr>
        <p:spPr>
          <a:xfrm>
            <a:off x="1874519" y="4050791"/>
            <a:ext cx="420624" cy="420624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glyph-folder" descr="folde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882" y="4160154"/>
            <a:ext cx="201899" cy="2018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23160" y="4050791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full_frames</a:t>
            </a:r>
          </a:p>
        </p:txBody>
      </p:sp>
      <p:sp>
        <p:nvSpPr>
          <p:cNvPr id="21" name="icon-page"/>
          <p:cNvSpPr/>
          <p:nvPr/>
        </p:nvSpPr>
        <p:spPr>
          <a:xfrm>
            <a:off x="1874519" y="4617720"/>
            <a:ext cx="420624" cy="420624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glyph-page" descr="pag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882" y="4727082"/>
            <a:ext cx="201899" cy="2018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423160" y="4617720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F59E0B"/>
                </a:solidFill>
                <a:latin typeface="Calibri"/>
              </a:rPr>
              <a:t>numbers.csv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14630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Photo file names</a:t>
            </a:r>
          </a:p>
        </p:txBody>
      </p:sp>
      <p:sp>
        <p:nvSpPr>
          <p:cNvPr id="25" name="filename-card"/>
          <p:cNvSpPr/>
          <p:nvPr/>
        </p:nvSpPr>
        <p:spPr>
          <a:xfrm>
            <a:off x="6675120" y="1965960"/>
            <a:ext cx="4965192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2057400"/>
            <a:ext cx="461772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3B82F6"/>
                </a:solidFill>
                <a:latin typeface="Calibri"/>
              </a:rPr>
              <a:t>20261016-165318</a:t>
            </a:r>
            <a:r>
              <a:rPr sz="1400" b="0" i="0">
                <a:solidFill>
                  <a:srgbClr val="0F172A"/>
                </a:solidFill>
                <a:latin typeface="Calibri"/>
              </a:rPr>
              <a:t>_</a:t>
            </a:r>
            <a:r>
              <a:rPr sz="1400" b="1" i="0">
                <a:solidFill>
                  <a:srgbClr val="10B981"/>
                </a:solidFill>
                <a:latin typeface="Calibri"/>
              </a:rPr>
              <a:t>20261016-165324</a:t>
            </a:r>
            <a:r>
              <a:rPr sz="1400" b="0" i="0">
                <a:solidFill>
                  <a:srgbClr val="0F172A"/>
                </a:solidFill>
                <a:latin typeface="Calibri"/>
              </a:rPr>
              <a:t>_</a:t>
            </a:r>
            <a:r>
              <a:rPr sz="1400" b="1" i="0">
                <a:solidFill>
                  <a:srgbClr val="F59E0B"/>
                </a:solidFill>
                <a:latin typeface="Calibri"/>
              </a:rPr>
              <a:t>Front_gate</a:t>
            </a:r>
            <a:r>
              <a:rPr sz="1400" b="0" i="0">
                <a:solidFill>
                  <a:srgbClr val="0F172A"/>
                </a:solidFill>
                <a:latin typeface="Calibri"/>
              </a:rPr>
              <a:t>_vehicle.jpg</a:t>
            </a:r>
          </a:p>
          <a:p>
            <a:pPr algn="l">
              <a:spcBef>
                <a:spcPts val="600"/>
              </a:spcBef>
            </a:pPr>
            <a:r>
              <a:rPr sz="1300" b="0" i="0">
                <a:solidFill>
                  <a:srgbClr val="64748B"/>
                </a:solidFill>
                <a:latin typeface="Calibri"/>
              </a:rPr>
              <a:t>video time  ·  system time  ·  camera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0" y="361188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numbers.csv columns</a:t>
            </a:r>
          </a:p>
        </p:txBody>
      </p:sp>
      <p:sp>
        <p:nvSpPr>
          <p:cNvPr id="28" name="icon-check"/>
          <p:cNvSpPr/>
          <p:nvPr/>
        </p:nvSpPr>
        <p:spPr>
          <a:xfrm>
            <a:off x="6675120" y="4114800"/>
            <a:ext cx="347472" cy="347472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glyph-check" descr="chec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462" y="4205142"/>
            <a:ext cx="166786" cy="1667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178040" y="4114800"/>
            <a:ext cx="43891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Number detected</a:t>
            </a:r>
          </a:p>
        </p:txBody>
      </p:sp>
      <p:sp>
        <p:nvSpPr>
          <p:cNvPr id="31" name="icon-check"/>
          <p:cNvSpPr/>
          <p:nvPr/>
        </p:nvSpPr>
        <p:spPr>
          <a:xfrm>
            <a:off x="6675120" y="4572000"/>
            <a:ext cx="347472" cy="347472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glyph-check" descr="chec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462" y="4662342"/>
            <a:ext cx="166786" cy="16678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178040" y="4572000"/>
            <a:ext cx="43891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Camera or video name</a:t>
            </a:r>
          </a:p>
        </p:txBody>
      </p:sp>
      <p:sp>
        <p:nvSpPr>
          <p:cNvPr id="34" name="icon-check"/>
          <p:cNvSpPr/>
          <p:nvPr/>
        </p:nvSpPr>
        <p:spPr>
          <a:xfrm>
            <a:off x="6675120" y="5029200"/>
            <a:ext cx="347472" cy="347472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glyph-check" descr="chec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462" y="5119542"/>
            <a:ext cx="166786" cy="16678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78040" y="5029200"/>
            <a:ext cx="43891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Video reference date time</a:t>
            </a:r>
          </a:p>
        </p:txBody>
      </p:sp>
      <p:sp>
        <p:nvSpPr>
          <p:cNvPr id="37" name="icon-check"/>
          <p:cNvSpPr/>
          <p:nvPr/>
        </p:nvSpPr>
        <p:spPr>
          <a:xfrm>
            <a:off x="6675120" y="5486400"/>
            <a:ext cx="347472" cy="347472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glyph-check" descr="chec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462" y="5576742"/>
            <a:ext cx="166786" cy="16678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178040" y="5486400"/>
            <a:ext cx="43891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System date time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5120" y="59893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Choose the folder in Settings. It opens in Excel.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Technologies used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9</a:t>
            </a:r>
          </a:p>
        </p:txBody>
      </p:sp>
      <p:sp>
        <p:nvSpPr>
          <p:cNvPr id="5" name="tech-1"/>
          <p:cNvSpPr/>
          <p:nvPr/>
        </p:nvSpPr>
        <p:spPr>
          <a:xfrm>
            <a:off x="548640" y="146304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1719072"/>
            <a:ext cx="3017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3B82F6"/>
                </a:solidFill>
                <a:latin typeface="Calibri"/>
              </a:rPr>
              <a:t>Application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286000"/>
            <a:ext cx="30632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Python 3.12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PySide6 (Qt 6) interface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Windows tray and autostart</a:t>
            </a:r>
          </a:p>
        </p:txBody>
      </p:sp>
      <p:sp>
        <p:nvSpPr>
          <p:cNvPr id="8" name="tech-2"/>
          <p:cNvSpPr/>
          <p:nvPr/>
        </p:nvSpPr>
        <p:spPr>
          <a:xfrm>
            <a:off x="4297679" y="146304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1999" y="1719072"/>
            <a:ext cx="3017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2D3EE"/>
                </a:solidFill>
                <a:latin typeface="Calibri"/>
              </a:rPr>
              <a:t>Vision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1999" y="2286000"/>
            <a:ext cx="30632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OpenCV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YuNet face detector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YOLOv8n via onnxruntime</a:t>
            </a:r>
          </a:p>
        </p:txBody>
      </p:sp>
      <p:sp>
        <p:nvSpPr>
          <p:cNvPr id="11" name="tech-3"/>
          <p:cNvSpPr/>
          <p:nvPr/>
        </p:nvSpPr>
        <p:spPr>
          <a:xfrm>
            <a:off x="8046719" y="146304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719072"/>
            <a:ext cx="3017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0B981"/>
                </a:solidFill>
                <a:latin typeface="Calibri"/>
              </a:rPr>
              <a:t>Text reading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2286000"/>
            <a:ext cx="30632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RapidOCR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onnxruntime on the CPU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No GPU required</a:t>
            </a:r>
          </a:p>
        </p:txBody>
      </p:sp>
      <p:sp>
        <p:nvSpPr>
          <p:cNvPr id="14" name="tech-4"/>
          <p:cNvSpPr/>
          <p:nvPr/>
        </p:nvSpPr>
        <p:spPr>
          <a:xfrm>
            <a:off x="548640" y="384048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59" y="4096512"/>
            <a:ext cx="3017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F59E0B"/>
                </a:solidFill>
                <a:latin typeface="Calibri"/>
              </a:rPr>
              <a:t>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663440"/>
            <a:ext cx="30632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SQLite database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requests (HTTP upload)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psutil (network discovery)</a:t>
            </a:r>
          </a:p>
        </p:txBody>
      </p:sp>
      <p:sp>
        <p:nvSpPr>
          <p:cNvPr id="17" name="tech-5"/>
          <p:cNvSpPr/>
          <p:nvPr/>
        </p:nvSpPr>
        <p:spPr>
          <a:xfrm>
            <a:off x="4297679" y="384048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1999" y="4096512"/>
            <a:ext cx="3017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8B5CF6"/>
                </a:solidFill>
                <a:latin typeface="Calibri"/>
              </a:rPr>
              <a:t>Cameras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1999" y="4663440"/>
            <a:ext cx="30632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RTSP over TCP (FFmpeg)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ONVIF WS-Discovery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DirectShow webcams</a:t>
            </a:r>
          </a:p>
        </p:txBody>
      </p:sp>
      <p:sp>
        <p:nvSpPr>
          <p:cNvPr id="20" name="tech-6"/>
          <p:cNvSpPr/>
          <p:nvPr/>
        </p:nvSpPr>
        <p:spPr>
          <a:xfrm>
            <a:off x="8046719" y="384048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21040" y="4096512"/>
            <a:ext cx="3017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EF4444"/>
                </a:solidFill>
                <a:latin typeface="Calibri"/>
              </a:rPr>
              <a:t>Build and release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4663440"/>
            <a:ext cx="30632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0F172A"/>
                </a:solidFill>
                <a:latin typeface="Calibri"/>
              </a:rPr>
              <a:t>PyInstaller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Inno Setup installer</a:t>
            </a:r>
          </a:p>
          <a:p>
            <a:pPr algn="l">
              <a:spcBef>
                <a:spcPts val="700"/>
              </a:spcBef>
            </a:pPr>
            <a:r>
              <a:rPr sz="1600" b="0" i="0">
                <a:solidFill>
                  <a:srgbClr val="0F172A"/>
                </a:solidFill>
                <a:latin typeface="Calibri"/>
              </a:rPr>
              <a:t>GitHub Actions and Releases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Supported platforms and sources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10</a:t>
            </a:r>
          </a:p>
        </p:txBody>
      </p:sp>
      <p:sp>
        <p:nvSpPr>
          <p:cNvPr id="5" name="platform-card"/>
          <p:cNvSpPr/>
          <p:nvPr/>
        </p:nvSpPr>
        <p:spPr>
          <a:xfrm>
            <a:off x="548640" y="1463040"/>
            <a:ext cx="3657600" cy="461772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con-monitor"/>
          <p:cNvSpPr/>
          <p:nvPr/>
        </p:nvSpPr>
        <p:spPr>
          <a:xfrm>
            <a:off x="868680" y="1783080"/>
            <a:ext cx="822960" cy="8229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glyph-monitor" descr="monito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649" y="1997049"/>
            <a:ext cx="395020" cy="3950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8680" y="283464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Windows 10 /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3108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CBD5E1"/>
                </a:solidFill>
                <a:latin typeface="Calibri"/>
              </a:rPr>
              <a:t>64-bit installer</a:t>
            </a:r>
          </a:p>
          <a:p>
            <a:pPr algn="l">
              <a:spcBef>
                <a:spcPts val="800"/>
              </a:spcBef>
            </a:pPr>
            <a:r>
              <a:rPr sz="1600" b="0" i="0">
                <a:solidFill>
                  <a:srgbClr val="CBD5E1"/>
                </a:solidFill>
                <a:latin typeface="Calibri"/>
              </a:rPr>
              <a:t>Runs in the system tray</a:t>
            </a:r>
          </a:p>
          <a:p>
            <a:pPr algn="l">
              <a:spcBef>
                <a:spcPts val="800"/>
              </a:spcBef>
            </a:pPr>
            <a:r>
              <a:rPr sz="1600" b="0" i="0">
                <a:solidFill>
                  <a:srgbClr val="CBD5E1"/>
                </a:solidFill>
                <a:latin typeface="Calibri"/>
              </a:rPr>
              <a:t>Starts with Windows (optional)</a:t>
            </a:r>
          </a:p>
          <a:p>
            <a:pPr algn="l">
              <a:spcBef>
                <a:spcPts val="800"/>
              </a:spcBef>
            </a:pPr>
            <a:r>
              <a:rPr sz="1600" b="0" i="0">
                <a:solidFill>
                  <a:srgbClr val="CBD5E1"/>
                </a:solidFill>
                <a:latin typeface="Calibri"/>
              </a:rPr>
              <a:t>Closes cleanly on Quit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14630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What it can watch</a:t>
            </a:r>
          </a:p>
        </p:txBody>
      </p:sp>
      <p:sp>
        <p:nvSpPr>
          <p:cNvPr id="11" name="icon-camera"/>
          <p:cNvSpPr/>
          <p:nvPr/>
        </p:nvSpPr>
        <p:spPr>
          <a:xfrm>
            <a:off x="4572000" y="2011680"/>
            <a:ext cx="548640" cy="5486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glyph-camera" descr="camera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646" y="2154326"/>
            <a:ext cx="263347" cy="2633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03520" y="201168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0" i="0">
                <a:solidFill>
                  <a:srgbClr val="0F172A"/>
                </a:solidFill>
                <a:latin typeface="Calibri"/>
              </a:rPr>
              <a:t>RTSP IP cameras</a:t>
            </a:r>
          </a:p>
        </p:txBody>
      </p:sp>
      <p:sp>
        <p:nvSpPr>
          <p:cNvPr id="14" name="icon-play"/>
          <p:cNvSpPr/>
          <p:nvPr/>
        </p:nvSpPr>
        <p:spPr>
          <a:xfrm>
            <a:off x="4572000" y="2816352"/>
            <a:ext cx="548640" cy="54864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glyph-play" descr="play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646" y="2958998"/>
            <a:ext cx="263347" cy="2633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03520" y="2816352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0" i="0">
                <a:solidFill>
                  <a:srgbClr val="0F172A"/>
                </a:solidFill>
                <a:latin typeface="Calibri"/>
              </a:rPr>
              <a:t>NVR playback</a:t>
            </a:r>
          </a:p>
        </p:txBody>
      </p:sp>
      <p:sp>
        <p:nvSpPr>
          <p:cNvPr id="17" name="icon-video"/>
          <p:cNvSpPr/>
          <p:nvPr/>
        </p:nvSpPr>
        <p:spPr>
          <a:xfrm>
            <a:off x="4572000" y="3621024"/>
            <a:ext cx="548640" cy="5486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glyph-video" descr="video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646" y="3763670"/>
            <a:ext cx="263347" cy="26334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03520" y="3621024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0" i="0">
                <a:solidFill>
                  <a:srgbClr val="0F172A"/>
                </a:solidFill>
                <a:latin typeface="Calibri"/>
              </a:rPr>
              <a:t>USB and laptop webcams</a:t>
            </a:r>
          </a:p>
        </p:txBody>
      </p:sp>
      <p:sp>
        <p:nvSpPr>
          <p:cNvPr id="20" name="icon-folder"/>
          <p:cNvSpPr/>
          <p:nvPr/>
        </p:nvSpPr>
        <p:spPr>
          <a:xfrm>
            <a:off x="4572000" y="4425696"/>
            <a:ext cx="548640" cy="54864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glyph-folder" descr="folder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646" y="4568342"/>
            <a:ext cx="263347" cy="26334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303520" y="4425696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0" i="0">
                <a:solidFill>
                  <a:srgbClr val="0F172A"/>
                </a:solidFill>
                <a:latin typeface="Calibri"/>
              </a:rPr>
              <a:t>Saved video files</a:t>
            </a:r>
          </a:p>
        </p:txBody>
      </p:sp>
      <p:sp>
        <p:nvSpPr>
          <p:cNvPr id="23" name="icon-clock"/>
          <p:cNvSpPr/>
          <p:nvPr/>
        </p:nvSpPr>
        <p:spPr>
          <a:xfrm>
            <a:off x="4572000" y="5230368"/>
            <a:ext cx="548640" cy="5486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glyph-clock" descr="clock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4646" y="5373014"/>
            <a:ext cx="263347" cy="2633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303520" y="5230368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0" i="0">
                <a:solidFill>
                  <a:srgbClr val="0F172A"/>
                </a:solidFill>
                <a:latin typeface="Calibri"/>
              </a:rPr>
              <a:t>Its own recordings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95360" y="146304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Where results go</a:t>
            </a:r>
          </a:p>
        </p:txBody>
      </p:sp>
      <p:sp>
        <p:nvSpPr>
          <p:cNvPr id="27" name="server-card"/>
          <p:cNvSpPr/>
          <p:nvPr/>
        </p:nvSpPr>
        <p:spPr>
          <a:xfrm>
            <a:off x="8595360" y="2011680"/>
            <a:ext cx="3044952" cy="1508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78240" y="2103120"/>
            <a:ext cx="2697480" cy="13258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0F172A"/>
                </a:solidFill>
                <a:latin typeface="Calibri"/>
              </a:rPr>
              <a:t>Any web server</a:t>
            </a:r>
          </a:p>
          <a:p>
            <a:pPr algn="l">
              <a:spcBef>
                <a:spcPts val="400"/>
              </a:spcBef>
            </a:pPr>
            <a:r>
              <a:rPr sz="1400" b="0" i="0">
                <a:solidFill>
                  <a:srgbClr val="64748B"/>
                </a:solidFill>
                <a:latin typeface="Calibri"/>
              </a:rPr>
              <a:t>that accepts an HTTP POST. A PHP example is included.</a:t>
            </a:r>
          </a:p>
        </p:txBody>
      </p:sp>
      <p:sp>
        <p:nvSpPr>
          <p:cNvPr id="29" name="not-included"/>
          <p:cNvSpPr/>
          <p:nvPr/>
        </p:nvSpPr>
        <p:spPr>
          <a:xfrm>
            <a:off x="8595360" y="3794760"/>
            <a:ext cx="3044952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78240" y="3886200"/>
            <a:ext cx="2697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F59E0B"/>
                </a:solidFill>
                <a:latin typeface="Calibri"/>
              </a:rPr>
              <a:t>Not in this release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78240" y="4343400"/>
            <a:ext cx="26974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Android or iOS app</a:t>
            </a:r>
          </a:p>
          <a:p>
            <a:pPr algn="l">
              <a:spcBef>
                <a:spcPts val="600"/>
              </a:spcBef>
            </a:pPr>
            <a:r>
              <a:rPr sz="1500" b="0" i="0">
                <a:solidFill>
                  <a:srgbClr val="64748B"/>
                </a:solidFill>
                <a:latin typeface="Calibri"/>
              </a:rPr>
              <a:t>Hosted web dashboard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Live view: 4, 8 or 16 cameras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4A3B8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4A3B8"/>
                </a:solidFill>
                <a:latin typeface="Calibri"/>
              </a:rPr>
              <a:t>11</a:t>
            </a:r>
          </a:p>
        </p:txBody>
      </p:sp>
      <p:pic>
        <p:nvPicPr>
          <p:cNvPr id="5" name="Picture 4" descr="l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7406640" cy="4036316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321040" y="1417320"/>
            <a:ext cx="3322015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Pick 1, 4, 6, 8, 9 or 16 cameras per page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Rotate pages automatically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Double-click a tile to focus it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Fullscreen for one or many cameras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Zoom and pan with the mouse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Right-click a tile to switch face, vehicle or plate detection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Events: every detection, searchable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4A3B8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4A3B8"/>
                </a:solidFill>
                <a:latin typeface="Calibri"/>
              </a:rPr>
              <a:t>12</a:t>
            </a:r>
          </a:p>
        </p:txBody>
      </p:sp>
      <p:pic>
        <p:nvPicPr>
          <p:cNvPr id="5" name="Picture 4" descr="ev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7406640" cy="4036316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321040" y="1417320"/>
            <a:ext cx="3322015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Filter by camera, date, time, type or plate text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Click a row to see the photo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Faces, vehicles and plates in one list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Shows what has been sent to the server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Works for live, playback and opened files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Playback and saved video files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4A3B8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4A3B8"/>
                </a:solidFill>
                <a:latin typeface="Calibri"/>
              </a:rPr>
              <a:t>13</a:t>
            </a:r>
          </a:p>
        </p:txBody>
      </p:sp>
      <p:pic>
        <p:nvPicPr>
          <p:cNvPr id="5" name="Picture 4" descr="playb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5486400" cy="2989864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pic>
        <p:nvPicPr>
          <p:cNvPr id="6" name="Picture 5" descr="fi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371600"/>
            <a:ext cx="5486400" cy="2989864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48640" y="46177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2D3EE"/>
                </a:solidFill>
                <a:latin typeface="Calibri"/>
              </a:rPr>
              <a:t>Playback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029200"/>
            <a:ext cx="5486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Choose a camera and a from and to date and time</a:t>
            </a:r>
          </a:p>
          <a:p>
            <a:pPr algn="l">
              <a:spcBef>
                <a:spcPts val="800"/>
              </a:spcBef>
            </a:pPr>
            <a:r>
              <a:rPr sz="15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Camera or NVR playback, or the app's own recordings</a:t>
            </a:r>
          </a:p>
          <a:p>
            <a:pPr algn="l">
              <a:spcBef>
                <a:spcPts val="800"/>
              </a:spcBef>
            </a:pPr>
            <a:r>
              <a:rPr sz="15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Detects while it plays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46177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2D3EE"/>
                </a:solidFill>
                <a:latin typeface="Calibri"/>
              </a:rPr>
              <a:t>Open video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5029200"/>
            <a:ext cx="5486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Browse any saved video, seek and change speed</a:t>
            </a:r>
          </a:p>
          <a:p>
            <a:pPr algn="l">
              <a:spcBef>
                <a:spcPts val="800"/>
              </a:spcBef>
            </a:pPr>
            <a:r>
              <a:rPr sz="15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Max speed analyses without skipping</a:t>
            </a:r>
          </a:p>
          <a:p>
            <a:pPr algn="l">
              <a:spcBef>
                <a:spcPts val="800"/>
              </a:spcBef>
            </a:pPr>
            <a:r>
              <a:rPr sz="15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Set the real start time so events are dated correctly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Adding cameras takes minutes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4A3B8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4A3B8"/>
                </a:solidFill>
                <a:latin typeface="Calibri"/>
              </a:rPr>
              <a:t>14</a:t>
            </a:r>
          </a:p>
        </p:txBody>
      </p:sp>
      <p:pic>
        <p:nvPicPr>
          <p:cNvPr id="5" name="Picture 4" descr="sc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627120" cy="3108960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pic>
        <p:nvPicPr>
          <p:cNvPr id="6" name="Picture 5" descr="camdl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371600"/>
            <a:ext cx="4471313" cy="3108960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48640" y="4846320"/>
            <a:ext cx="3566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D3EE"/>
                </a:solidFill>
                <a:latin typeface="Calibri"/>
              </a:rPr>
              <a:t>Scan network: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finds cameras and the right stream address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4840" y="4846320"/>
            <a:ext cx="43891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D3EE"/>
                </a:solidFill>
                <a:latin typeface="Calibri"/>
              </a:rPr>
              <a:t>Per camera: </a:t>
            </a:r>
            <a:r>
              <a:rPr sz="1500" b="0" i="0">
                <a:solidFill>
                  <a:srgbClr val="E2E8F0"/>
                </a:solidFill>
                <a:latin typeface="Calibri"/>
              </a:rPr>
              <a:t>quality, faces, vehicles, plates, recording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1463040"/>
            <a:ext cx="2514600" cy="3840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Add a webcam in one click</a:t>
            </a:r>
          </a:p>
          <a:p>
            <a:pPr algn="l">
              <a:spcBef>
                <a:spcPts val="12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Best video quality chosen automatically</a:t>
            </a:r>
          </a:p>
          <a:p>
            <a:pPr algn="l">
              <a:spcBef>
                <a:spcPts val="12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Edit or turn off a camera any time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Settings you control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4A3B8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4A3B8"/>
                </a:solidFill>
                <a:latin typeface="Calibri"/>
              </a:rPr>
              <a:t>15</a:t>
            </a:r>
          </a:p>
        </p:txBody>
      </p:sp>
      <p:pic>
        <p:nvPicPr>
          <p:cNvPr id="5" name="Picture 4" descr="setting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7406640" cy="4036316"/>
          </a:xfrm>
          <a:prstGeom prst="rect">
            <a:avLst/>
          </a:prstGeom>
          <a:ln w="15875">
            <a:solidFill>
              <a:srgbClr val="334155"/>
            </a:solidFill>
          </a:ln>
          <a:effectLst>
            <a:outerShdw blurRad="228600" dist="50800" dir="5400000" algn="t" rotWithShape="0">
              <a:srgbClr val="000000">
                <a:alpha val="3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321040" y="1417320"/>
            <a:ext cx="3322015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Server address and optional API key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Start with Windows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Video quality and photo quality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How sensitive face and vehicle detection is</a:t>
            </a:r>
          </a:p>
          <a:p>
            <a:pPr algn="l">
              <a:spcBef>
                <a:spcPts val="1400"/>
              </a:spcBef>
            </a:pPr>
            <a:r>
              <a:rPr sz="1600" b="1" i="0">
                <a:solidFill>
                  <a:srgbClr val="22D3EE"/>
                </a:solidFill>
                <a:latin typeface="Calibri"/>
              </a:rPr>
              <a:t>• </a:t>
            </a:r>
            <a:r>
              <a:rPr sz="1600" b="0" i="0">
                <a:solidFill>
                  <a:srgbClr val="E2E8F0"/>
                </a:solidFill>
                <a:latin typeface="Calibri"/>
              </a:rPr>
              <a:t>Where detection photos and numbers.csv are saved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The web side: your server, your data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16</a:t>
            </a:r>
          </a:p>
        </p:txBody>
      </p:sp>
      <p:sp>
        <p:nvSpPr>
          <p:cNvPr id="5" name="code-card"/>
          <p:cNvSpPr/>
          <p:nvPr/>
        </p:nvSpPr>
        <p:spPr>
          <a:xfrm>
            <a:off x="548640" y="1463040"/>
            <a:ext cx="6309360" cy="4617720"/>
          </a:xfrm>
          <a:prstGeom prst="roundRect">
            <a:avLst>
              <a:gd name="adj" fmla="val 8000"/>
            </a:avLst>
          </a:prstGeom>
          <a:solidFill>
            <a:srgbClr val="0B1220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4592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22D3EE"/>
                </a:solidFill>
                <a:latin typeface="Calibri"/>
              </a:rPr>
              <a:t>What the app sends (HTTP POST)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94560"/>
            <a:ext cx="5760720" cy="37490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id, camera_id, camera_name</a:t>
            </a:r>
          </a:p>
          <a:p>
            <a:pPr algn="l">
              <a:spcBef>
                <a:spcPts val="1000"/>
              </a:spcBef>
            </a:pPr>
            <a:r>
              <a:rPr sz="1800" b="0" i="0">
                <a:solidFill>
                  <a:srgbClr val="FFFFFF"/>
                </a:solidFill>
                <a:latin typeface="Calibri"/>
              </a:rPr>
              <a:t>ts, kind, label, plate, source</a:t>
            </a:r>
          </a:p>
          <a:p>
            <a:pPr algn="l">
              <a:spcBef>
                <a:spcPts val="1000"/>
              </a:spcBef>
            </a:pPr>
            <a:r>
              <a:rPr sz="1800" b="0" i="0">
                <a:solidFill>
                  <a:srgbClr val="F59E0B"/>
                </a:solidFill>
                <a:latin typeface="Calibri"/>
              </a:rPr>
              <a:t>photo, crop</a:t>
            </a:r>
            <a:r>
              <a:rPr sz="1800" b="0" i="0">
                <a:solidFill>
                  <a:srgbClr val="94A3B8"/>
                </a:solidFill>
                <a:latin typeface="Calibri"/>
              </a:rPr>
              <a:t>  (JPEG files)</a:t>
            </a:r>
          </a:p>
          <a:p>
            <a:pPr algn="l">
              <a:spcBef>
                <a:spcPts val="1000"/>
              </a:spcBef>
            </a:pPr>
            <a:r>
              <a:rPr sz="1800" b="0" i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>
              <a:spcBef>
                <a:spcPts val="1000"/>
              </a:spcBef>
            </a:pPr>
            <a:r>
              <a:rPr sz="1800" b="0" i="0">
                <a:solidFill>
                  <a:srgbClr val="10B981"/>
                </a:solidFill>
                <a:latin typeface="Calibri"/>
              </a:rPr>
              <a:t>X-API-Key</a:t>
            </a:r>
            <a:r>
              <a:rPr sz="1800" b="0" i="0">
                <a:solidFill>
                  <a:srgbClr val="94A3B8"/>
                </a:solidFill>
                <a:latin typeface="Calibri"/>
              </a:rPr>
              <a:t>  header, if you set a key</a:t>
            </a:r>
          </a:p>
          <a:p>
            <a:pPr algn="l">
              <a:spcBef>
                <a:spcPts val="1000"/>
              </a:spcBef>
            </a:pPr>
            <a:r>
              <a:rPr sz="1800" b="0" i="0">
                <a:solidFill>
                  <a:srgbClr val="10B981"/>
                </a:solidFill>
                <a:latin typeface="Calibri"/>
              </a:rPr>
              <a:t>Any 2xx reply</a:t>
            </a:r>
            <a:r>
              <a:rPr sz="1800" b="0" i="0">
                <a:solidFill>
                  <a:srgbClr val="94A3B8"/>
                </a:solidFill>
                <a:latin typeface="Calibri"/>
              </a:rPr>
              <a:t>  marks the event as sent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60" y="146304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F172A"/>
                </a:solidFill>
                <a:latin typeface="Calibri"/>
              </a:rPr>
              <a:t>Included sample receiver</a:t>
            </a:r>
          </a:p>
        </p:txBody>
      </p:sp>
      <p:sp>
        <p:nvSpPr>
          <p:cNvPr id="9" name="icon-page"/>
          <p:cNvSpPr/>
          <p:nvPr/>
        </p:nvSpPr>
        <p:spPr>
          <a:xfrm>
            <a:off x="7223760" y="2057400"/>
            <a:ext cx="594360" cy="5943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glyph-page" descr="pag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293" y="2211933"/>
            <a:ext cx="285292" cy="2852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01000" y="2057400"/>
            <a:ext cx="36118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0F172A"/>
                </a:solidFill>
                <a:latin typeface="Calibri"/>
              </a:rPr>
              <a:t>receive.php stores each photo and crop in a folder per camera</a:t>
            </a:r>
          </a:p>
        </p:txBody>
      </p:sp>
      <p:sp>
        <p:nvSpPr>
          <p:cNvPr id="12" name="icon-list"/>
          <p:cNvSpPr/>
          <p:nvPr/>
        </p:nvSpPr>
        <p:spPr>
          <a:xfrm>
            <a:off x="7223760" y="3063240"/>
            <a:ext cx="594360" cy="59436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glyph-list" descr="list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293" y="3217773"/>
            <a:ext cx="285292" cy="2852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01000" y="3063240"/>
            <a:ext cx="36118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0F172A"/>
                </a:solidFill>
                <a:latin typeface="Calibri"/>
              </a:rPr>
              <a:t>Appends every event to events.jsonl</a:t>
            </a:r>
          </a:p>
        </p:txBody>
      </p:sp>
      <p:sp>
        <p:nvSpPr>
          <p:cNvPr id="15" name="icon-key"/>
          <p:cNvSpPr/>
          <p:nvPr/>
        </p:nvSpPr>
        <p:spPr>
          <a:xfrm>
            <a:off x="7223760" y="4069080"/>
            <a:ext cx="594360" cy="5943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glyph-key" descr="key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293" y="4223613"/>
            <a:ext cx="285292" cy="28529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001000" y="4069080"/>
            <a:ext cx="36118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0F172A"/>
                </a:solidFill>
                <a:latin typeface="Calibri"/>
              </a:rPr>
              <a:t>Checks the API key if you set one</a:t>
            </a:r>
          </a:p>
        </p:txBody>
      </p:sp>
      <p:sp>
        <p:nvSpPr>
          <p:cNvPr id="18" name="icon-globe"/>
          <p:cNvSpPr/>
          <p:nvPr/>
        </p:nvSpPr>
        <p:spPr>
          <a:xfrm>
            <a:off x="7223760" y="5074920"/>
            <a:ext cx="594360" cy="59436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glyph-globe" descr="glob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293" y="5229453"/>
            <a:ext cx="285292" cy="28529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01000" y="5074920"/>
            <a:ext cx="36118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0F172A"/>
                </a:solidFill>
                <a:latin typeface="Calibri"/>
              </a:rPr>
              <a:t>Replace it with your own web app or database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47472"/>
            <a:ext cx="11064240" cy="822960"/>
          </a:xfrm>
        </p:spPr>
        <p:txBody>
          <a:bodyPr wrap="square" anchor="ctr" lIns="0" rIns="0"/>
          <a:lstStyle/>
          <a:p>
            <a:pPr algn="l"/>
            <a:r>
              <a:rPr sz="3400" b="1">
                <a:solidFill>
                  <a:srgbClr val="0F172A"/>
                </a:solidFill>
                <a:latin typeface="Calibri"/>
              </a:rPr>
              <a:t>Ideas for what comes next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Video Information Extractor</a:t>
            </a:r>
          </a:p>
        </p:txBody>
      </p:sp>
      <p:sp>
        <p:nvSpPr>
          <p:cNvPr id="4" name="slide-number"/>
          <p:cNvSpPr txBox="1"/>
          <p:nvPr/>
        </p:nvSpPr>
        <p:spPr>
          <a:xfrm>
            <a:off x="10881360" y="6419088"/>
            <a:ext cx="7589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64748B"/>
                </a:solidFill>
                <a:latin typeface="Calibr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1">
                <a:solidFill>
                  <a:srgbClr val="64748B"/>
                </a:solidFill>
                <a:latin typeface="Calibri"/>
              </a:rPr>
              <a:t>Not built yet. Candidates for future versions.</a:t>
            </a:r>
          </a:p>
        </p:txBody>
      </p:sp>
      <p:sp>
        <p:nvSpPr>
          <p:cNvPr id="6" name="idea-1"/>
          <p:cNvSpPr/>
          <p:nvPr/>
        </p:nvSpPr>
        <p:spPr>
          <a:xfrm>
            <a:off x="548640" y="1828800"/>
            <a:ext cx="2679192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con-phone"/>
          <p:cNvSpPr/>
          <p:nvPr/>
        </p:nvSpPr>
        <p:spPr>
          <a:xfrm>
            <a:off x="822959" y="2148840"/>
            <a:ext cx="777240" cy="77724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glyph-phone" descr="phon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2350922"/>
            <a:ext cx="373075" cy="373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59" y="315468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0F172A"/>
                </a:solidFill>
                <a:latin typeface="Calibri"/>
              </a:rPr>
              <a:t>Mobile viewer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70332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See live view and events from a phone.</a:t>
            </a:r>
          </a:p>
        </p:txBody>
      </p:sp>
      <p:sp>
        <p:nvSpPr>
          <p:cNvPr id="11" name="idea-2"/>
          <p:cNvSpPr/>
          <p:nvPr/>
        </p:nvSpPr>
        <p:spPr>
          <a:xfrm>
            <a:off x="3364992" y="1828800"/>
            <a:ext cx="2679192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con-globe"/>
          <p:cNvSpPr/>
          <p:nvPr/>
        </p:nvSpPr>
        <p:spPr>
          <a:xfrm>
            <a:off x="3639312" y="2148840"/>
            <a:ext cx="777240" cy="77724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glyph-globe" descr="glob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394" y="2350922"/>
            <a:ext cx="373075" cy="373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39312" y="315468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0F172A"/>
                </a:solidFill>
                <a:latin typeface="Calibri"/>
              </a:rPr>
              <a:t>Web dashboard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9312" y="370332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Browse events from any browser.</a:t>
            </a:r>
          </a:p>
        </p:txBody>
      </p:sp>
      <p:sp>
        <p:nvSpPr>
          <p:cNvPr id="16" name="idea-3"/>
          <p:cNvSpPr/>
          <p:nvPr/>
        </p:nvSpPr>
        <p:spPr>
          <a:xfrm>
            <a:off x="6181344" y="1828800"/>
            <a:ext cx="2679192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con-person"/>
          <p:cNvSpPr/>
          <p:nvPr/>
        </p:nvSpPr>
        <p:spPr>
          <a:xfrm>
            <a:off x="6455664" y="2148840"/>
            <a:ext cx="777240" cy="77724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glyph-person" descr="person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746" y="2350922"/>
            <a:ext cx="373075" cy="3730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55664" y="315468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0F172A"/>
                </a:solidFill>
                <a:latin typeface="Calibri"/>
              </a:rPr>
              <a:t>Person capture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370332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Log people even when no face is visible.</a:t>
            </a:r>
          </a:p>
        </p:txBody>
      </p:sp>
      <p:sp>
        <p:nvSpPr>
          <p:cNvPr id="21" name="idea-4"/>
          <p:cNvSpPr/>
          <p:nvPr/>
        </p:nvSpPr>
        <p:spPr>
          <a:xfrm>
            <a:off x="8997696" y="1828800"/>
            <a:ext cx="2679192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con-bolt"/>
          <p:cNvSpPr/>
          <p:nvPr/>
        </p:nvSpPr>
        <p:spPr>
          <a:xfrm>
            <a:off x="9272016" y="2148840"/>
            <a:ext cx="777240" cy="7772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glyph-bolt" descr="bolt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4098" y="2350922"/>
            <a:ext cx="373075" cy="3730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72016" y="3154680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0F172A"/>
                </a:solidFill>
                <a:latin typeface="Calibri"/>
              </a:rPr>
              <a:t>Alerts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72016" y="370332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Calibri"/>
              </a:rPr>
              <a:t>Notify when a chosen plate or a person appears.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icon-camera"/>
          <p:cNvSpPr/>
          <p:nvPr/>
        </p:nvSpPr>
        <p:spPr>
          <a:xfrm>
            <a:off x="822960" y="1188720"/>
            <a:ext cx="822960" cy="82296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glyph-camera" descr="camera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29" y="1402689"/>
            <a:ext cx="395020" cy="395020"/>
          </a:xfrm>
          <a:prstGeom prst="rect">
            <a:avLst/>
          </a:prstGeom>
        </p:spPr>
      </p:pic>
      <p:sp>
        <p:nvSpPr>
          <p:cNvPr id="4" name="closing-title"/>
          <p:cNvSpPr txBox="1"/>
          <p:nvPr/>
        </p:nvSpPr>
        <p:spPr>
          <a:xfrm>
            <a:off x="822960" y="2286000"/>
            <a:ext cx="10515600" cy="1828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Calibri"/>
              </a:rPr>
              <a:t>Know who and what passed by.</a:t>
            </a:r>
          </a:p>
          <a:p>
            <a:r>
              <a:rPr sz="4800" b="1">
                <a:solidFill>
                  <a:srgbClr val="22D3EE"/>
                </a:solidFill>
                <a:latin typeface="Calibri"/>
              </a:rPr>
              <a:t>Automatically.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4805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CBD5E1"/>
                </a:solidFill>
                <a:latin typeface="Calibri"/>
              </a:rPr>
              <a:t>Install from the GitHub Releases page: sumantakec-gif/video_info_extractor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0292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94A3B8"/>
                </a:solidFill>
                <a:latin typeface="Calibri"/>
              </a:rPr>
              <a:t>Windows 10 / 11  ·  RTSP cameras, NVRs, webcams and video files  ·  runs on your own PC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