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SuperGuard replaces the paper gate register with a phone app for guards and a web portal for residents and managers.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10.png"/><Relationship Id="rId8" Type="http://schemas.openxmlformats.org/officeDocument/2006/relationships/image" Target="../media/image2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17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image" Target="../media/image38.png"/><Relationship Id="rId4" Type="http://schemas.openxmlformats.org/officeDocument/2006/relationships/image" Target="../media/image9.png"/><Relationship Id="rId5" Type="http://schemas.openxmlformats.org/officeDocument/2006/relationships/image" Target="../media/image3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39.png"/><Relationship Id="rId4" Type="http://schemas.openxmlformats.org/officeDocument/2006/relationships/image" Target="../media/image7.png"/><Relationship Id="rId5" Type="http://schemas.openxmlformats.org/officeDocument/2006/relationships/image" Target="../media/image4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Relationship Id="rId3" Type="http://schemas.openxmlformats.org/officeDocument/2006/relationships/image" Target="../media/image22.png"/><Relationship Id="rId4" Type="http://schemas.openxmlformats.org/officeDocument/2006/relationships/image" Target="../media/image7.png"/><Relationship Id="rId5" Type="http://schemas.openxmlformats.org/officeDocument/2006/relationships/image" Target="../media/image35.png"/><Relationship Id="rId6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4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2_shield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48640"/>
            <a:ext cx="50292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3000" y="603504"/>
            <a:ext cx="3657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SuperGuard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603504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rial"/>
              </a:rPr>
              <a:t>Know exactly who walks into your community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977639"/>
            <a:ext cx="5486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D5F5"/>
                </a:solidFill>
                <a:latin typeface="Calibri"/>
              </a:rPr>
              <a:t>Digital visitor management for gated communities: photo-verified gate entries, owner instructions and a searchable history on web, Android and iOS.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349240"/>
            <a:ext cx="3017520" cy="4572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48640" y="5349240"/>
            <a:ext cx="30175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1-month free trial  ·  no card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94760" y="5349240"/>
            <a:ext cx="3200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apsuma.com/superguard</a:t>
            </a:r>
          </a:p>
        </p:txBody>
      </p:sp>
      <p:sp>
        <p:nvSpPr>
          <p:cNvPr id="10" name="browser-frame"/>
          <p:cNvSpPr/>
          <p:nvPr/>
        </p:nvSpPr>
        <p:spPr>
          <a:xfrm>
            <a:off x="6629400" y="1143000"/>
            <a:ext cx="5029200" cy="3399282"/>
          </a:xfrm>
          <a:prstGeom prst="roundRect">
            <a:avLst>
              <a:gd name="adj" fmla="val 3000"/>
            </a:avLst>
          </a:prstGeom>
          <a:solidFill>
            <a:srgbClr val="E5E9F2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775704" y="1225296"/>
            <a:ext cx="91440" cy="91440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931152" y="1225296"/>
            <a:ext cx="91440" cy="914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7086600" y="1225296"/>
            <a:ext cx="91440" cy="9144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browser-screen" descr="w_landi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399032"/>
            <a:ext cx="5029200" cy="3143250"/>
          </a:xfrm>
          <a:prstGeom prst="rect">
            <a:avLst/>
          </a:prstGeom>
        </p:spPr>
      </p:pic>
      <p:sp>
        <p:nvSpPr>
          <p:cNvPr id="15" name="phone-frame"/>
          <p:cNvSpPr/>
          <p:nvPr/>
        </p:nvSpPr>
        <p:spPr>
          <a:xfrm>
            <a:off x="10131552" y="2816352"/>
            <a:ext cx="1952916" cy="3694176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phone-screen" descr="p_r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0" y="2880360"/>
            <a:ext cx="1824900" cy="3566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59E0B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329184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Arial"/>
              </a:rPr>
              <a:t>The gate register can’t tell you who is inside right now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023360"/>
            <a:ext cx="32004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C7D5F5"/>
                </a:solidFill>
                <a:latin typeface="Calibri"/>
              </a:rPr>
              <a:t>Most communities still log visitors by hand: one notebook per gate, filled in by a guard under pressure.</a:t>
            </a:r>
          </a:p>
        </p:txBody>
      </p:sp>
      <p:sp>
        <p:nvSpPr>
          <p:cNvPr id="6" name="icon-bg-doc"/>
          <p:cNvSpPr/>
          <p:nvPr/>
        </p:nvSpPr>
        <p:spPr>
          <a:xfrm>
            <a:off x="4800600" y="685800"/>
            <a:ext cx="640080" cy="640080"/>
          </a:xfrm>
          <a:prstGeom prst="ellipse">
            <a:avLst/>
          </a:prstGeom>
          <a:solidFill>
            <a:srgbClr val="0B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7" name="icon-doc" descr="i2_doc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417" y="826617"/>
            <a:ext cx="358444" cy="3584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0" y="667512"/>
            <a:ext cx="58521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Paper logs prove nothing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0" y="1097280"/>
            <a:ext cx="5852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1F2937"/>
                </a:solidFill>
                <a:latin typeface="Calibri"/>
              </a:rPr>
              <a:t>Handwriting is unreadable, pages get lost, and there is no photo of who actually came in.</a:t>
            </a:r>
          </a:p>
        </p:txBody>
      </p:sp>
      <p:sp>
        <p:nvSpPr>
          <p:cNvPr id="10" name="icon-bg-people"/>
          <p:cNvSpPr/>
          <p:nvPr/>
        </p:nvSpPr>
        <p:spPr>
          <a:xfrm>
            <a:off x="4800600" y="2103120"/>
            <a:ext cx="640080" cy="640080"/>
          </a:xfrm>
          <a:prstGeom prst="ellipse">
            <a:avLst/>
          </a:prstGeom>
          <a:solidFill>
            <a:srgbClr val="0B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icon-people" descr="i2_people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17" y="2243937"/>
            <a:ext cx="358444" cy="3584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0" y="2084831"/>
            <a:ext cx="58521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Owners are left 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0" y="2514600"/>
            <a:ext cx="5852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1F2937"/>
                </a:solidFill>
                <a:latin typeface="Calibri"/>
              </a:rPr>
              <a:t>Residents hear about visitors after the fact. “Call me first” gets forgotten at shift change.</a:t>
            </a:r>
          </a:p>
        </p:txBody>
      </p:sp>
      <p:sp>
        <p:nvSpPr>
          <p:cNvPr id="14" name="icon-bg-phone"/>
          <p:cNvSpPr/>
          <p:nvPr/>
        </p:nvSpPr>
        <p:spPr>
          <a:xfrm>
            <a:off x="4800600" y="3520440"/>
            <a:ext cx="640080" cy="640080"/>
          </a:xfrm>
          <a:prstGeom prst="ellipse">
            <a:avLst/>
          </a:prstGeom>
          <a:solidFill>
            <a:srgbClr val="0B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" name="icon-phone" descr="i2_phone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417" y="3661257"/>
            <a:ext cx="358444" cy="3584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15000" y="3502152"/>
            <a:ext cx="58521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Guards work blind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15000" y="3931920"/>
            <a:ext cx="5852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1F2937"/>
                </a:solidFill>
                <a:latin typeface="Calibri"/>
              </a:rPr>
              <a:t>No list of flats, owners or phone numbers at the gate, so every check takes a walk or a guess.</a:t>
            </a:r>
          </a:p>
        </p:txBody>
      </p:sp>
      <p:sp>
        <p:nvSpPr>
          <p:cNvPr id="18" name="icon-bg-search"/>
          <p:cNvSpPr/>
          <p:nvPr/>
        </p:nvSpPr>
        <p:spPr>
          <a:xfrm>
            <a:off x="4800600" y="4937760"/>
            <a:ext cx="640080" cy="640080"/>
          </a:xfrm>
          <a:prstGeom prst="ellipse">
            <a:avLst/>
          </a:prstGeom>
          <a:solidFill>
            <a:srgbClr val="0B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9" name="icon-search" descr="i2_search_255_255_2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417" y="5078577"/>
            <a:ext cx="358444" cy="3584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715000" y="4919472"/>
            <a:ext cx="58521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No history, no oversight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0" y="5349240"/>
            <a:ext cx="5852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1F2937"/>
                </a:solidFill>
                <a:latin typeface="Calibri"/>
              </a:rPr>
              <a:t>Heads cannot search past visits, see who is still inside, or compare gates and guards.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THE SOLUTION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Every visit becomes a verified, searchable record</a:t>
            </a:r>
          </a:p>
        </p:txBody>
      </p:sp>
      <p:sp>
        <p:nvSpPr>
          <p:cNvPr id="4" name="icon-bg-camera"/>
          <p:cNvSpPr/>
          <p:nvPr/>
        </p:nvSpPr>
        <p:spPr>
          <a:xfrm>
            <a:off x="822959" y="1874519"/>
            <a:ext cx="1005840" cy="100584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icon-camera" descr="i2_camera_255_255_2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44" y="2095804"/>
            <a:ext cx="563270" cy="56327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572768" y="1783080"/>
            <a:ext cx="347472" cy="347472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572768" y="1783080"/>
            <a:ext cx="34747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0B1A4A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6324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474720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Guard takes the visitor’s photo; the app checks a face is in it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08760" y="2377440"/>
            <a:ext cx="1600200" cy="0"/>
          </a:xfrm>
          <a:prstGeom prst="line">
            <a:avLst/>
          </a:prstGeom>
          <a:ln>
            <a:solidFill>
              <a:srgbClr val="C7D5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icon-bg-home"/>
          <p:cNvSpPr/>
          <p:nvPr/>
        </p:nvSpPr>
        <p:spPr>
          <a:xfrm>
            <a:off x="3108960" y="1874519"/>
            <a:ext cx="1005840" cy="10058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2" name="icon-home" descr="i2_home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244" y="2095804"/>
            <a:ext cx="563270" cy="56327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3858768" y="1783080"/>
            <a:ext cx="347472" cy="347472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858768" y="1783080"/>
            <a:ext cx="34747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0B1A4A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4640" y="306324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Flat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34640" y="3474720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Search by flat or owner; see the owner’s instructions and call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794759" y="2377440"/>
            <a:ext cx="1600200" cy="0"/>
          </a:xfrm>
          <a:prstGeom prst="line">
            <a:avLst/>
          </a:prstGeom>
          <a:ln>
            <a:solidFill>
              <a:srgbClr val="C7D5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con-bg-edit"/>
          <p:cNvSpPr/>
          <p:nvPr/>
        </p:nvSpPr>
        <p:spPr>
          <a:xfrm>
            <a:off x="5394959" y="1874519"/>
            <a:ext cx="1005840" cy="10058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9" name="icon-edit" descr="i2_edit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244" y="2095804"/>
            <a:ext cx="563270" cy="56327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6144768" y="1783080"/>
            <a:ext cx="347472" cy="347472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144768" y="1783080"/>
            <a:ext cx="34747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0B1A4A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0640" y="306324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Details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3474720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Name, phone, companions and purpose, typed or spoken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080759" y="2377440"/>
            <a:ext cx="1600201" cy="0"/>
          </a:xfrm>
          <a:prstGeom prst="line">
            <a:avLst/>
          </a:prstGeom>
          <a:ln>
            <a:solidFill>
              <a:srgbClr val="C7D5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icon-bg-print"/>
          <p:cNvSpPr/>
          <p:nvPr/>
        </p:nvSpPr>
        <p:spPr>
          <a:xfrm>
            <a:off x="7680960" y="1874519"/>
            <a:ext cx="1005840" cy="10058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6" name="icon-print" descr="i2_print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2244" y="2095804"/>
            <a:ext cx="563270" cy="563270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8430767" y="1783080"/>
            <a:ext cx="347472" cy="347472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430767" y="1783080"/>
            <a:ext cx="34747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0B1A4A"/>
                </a:solidFill>
                <a:latin typeface="Calibr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0" y="306324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Slip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6640" y="3474720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Entry saved with a slip code; print, PDF or email the slip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8366760" y="2377440"/>
            <a:ext cx="1600200" cy="0"/>
          </a:xfrm>
          <a:prstGeom prst="line">
            <a:avLst/>
          </a:prstGeom>
          <a:ln>
            <a:solidFill>
              <a:srgbClr val="C7D5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icon-bg-exit"/>
          <p:cNvSpPr/>
          <p:nvPr/>
        </p:nvSpPr>
        <p:spPr>
          <a:xfrm>
            <a:off x="9966960" y="1874519"/>
            <a:ext cx="1005840" cy="10058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3" name="icon-exit" descr="i2_exit_255_255_2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8244" y="2095804"/>
            <a:ext cx="563270" cy="563270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10716767" y="1783080"/>
            <a:ext cx="347472" cy="347472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0716767" y="1783080"/>
            <a:ext cx="34747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300" b="1" i="0">
                <a:solidFill>
                  <a:srgbClr val="0B1A4A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92640" y="306324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1A4A"/>
                </a:solidFill>
                <a:latin typeface="Arial"/>
              </a:rPr>
              <a:t>Exit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92640" y="3474720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Mark gone, or temporary exit and re-entry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8640" y="4800600"/>
            <a:ext cx="3474720" cy="1325880"/>
          </a:xfrm>
          <a:prstGeom prst="roundRect">
            <a:avLst>
              <a:gd name="adj" fmla="val 10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822959" y="498348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563EB"/>
                </a:solidFill>
                <a:latin typeface="Arial"/>
              </a:rPr>
              <a:t>Guards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59" y="5349240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Know whom to call, whom to let in and who is still inside.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297679" y="4800600"/>
            <a:ext cx="3474720" cy="1325880"/>
          </a:xfrm>
          <a:prstGeom prst="roundRect">
            <a:avLst>
              <a:gd name="adj" fmla="val 10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4571999" y="498348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563EB"/>
                </a:solidFill>
                <a:latin typeface="Arial"/>
              </a:rPr>
              <a:t>Owners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1999" y="5349240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See every visitor to their flat with photo, and set the rules.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046719" y="4800600"/>
            <a:ext cx="3474720" cy="1325880"/>
          </a:xfrm>
          <a:prstGeom prst="roundRect">
            <a:avLst>
              <a:gd name="adj" fmla="val 10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8321040" y="4983480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563EB"/>
                </a:solidFill>
                <a:latin typeface="Arial"/>
              </a:rPr>
              <a:t>Community heads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21040" y="5349240"/>
            <a:ext cx="3017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Live numbers, full history and control of members and gates.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WHY SUPERGUARD IS DIFFERENT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Built for a real gate, not a front desk</a:t>
            </a:r>
          </a:p>
        </p:txBody>
      </p:sp>
      <p:sp>
        <p:nvSpPr>
          <p:cNvPr id="4" name="card-offline"/>
          <p:cNvSpPr/>
          <p:nvPr/>
        </p:nvSpPr>
        <p:spPr>
          <a:xfrm>
            <a:off x="548640" y="169164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icon-bg-offline"/>
          <p:cNvSpPr/>
          <p:nvPr/>
        </p:nvSpPr>
        <p:spPr>
          <a:xfrm>
            <a:off x="822959" y="196596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icon-offline" descr="i2_offline_255_255_2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0" y="2086660"/>
            <a:ext cx="307238" cy="3072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59" y="2679192"/>
            <a:ext cx="29260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Works offline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3063240"/>
            <a:ext cx="2926079" cy="594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Entries are saved on the phone and upload by themselves when the network returns.</a:t>
            </a:r>
          </a:p>
        </p:txBody>
      </p:sp>
      <p:sp>
        <p:nvSpPr>
          <p:cNvPr id="9" name="card-face"/>
          <p:cNvSpPr/>
          <p:nvPr/>
        </p:nvSpPr>
        <p:spPr>
          <a:xfrm>
            <a:off x="4297679" y="169164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icon-bg-face"/>
          <p:cNvSpPr/>
          <p:nvPr/>
        </p:nvSpPr>
        <p:spPr>
          <a:xfrm>
            <a:off x="4571999" y="1965960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icon-face" descr="i2_face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700" y="2086660"/>
            <a:ext cx="307238" cy="3072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1999" y="2679192"/>
            <a:ext cx="29260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Face-checked photos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1999" y="3063240"/>
            <a:ext cx="2926079" cy="594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On-device face detection rejects a photo with no face, so every record shows a person.</a:t>
            </a:r>
          </a:p>
        </p:txBody>
      </p:sp>
      <p:sp>
        <p:nvSpPr>
          <p:cNvPr id="14" name="card-mic"/>
          <p:cNvSpPr/>
          <p:nvPr/>
        </p:nvSpPr>
        <p:spPr>
          <a:xfrm>
            <a:off x="8046719" y="169164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icon-bg-mic"/>
          <p:cNvSpPr/>
          <p:nvPr/>
        </p:nvSpPr>
        <p:spPr>
          <a:xfrm>
            <a:off x="8321040" y="1965960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icon-mic" descr="i2_mic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1740" y="2086660"/>
            <a:ext cx="307238" cy="3072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21040" y="2679192"/>
            <a:ext cx="29260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Speak instead of type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3063240"/>
            <a:ext cx="2926079" cy="594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Every field takes voice input; guards fill the form without a keyboard.</a:t>
            </a:r>
          </a:p>
        </p:txBody>
      </p:sp>
      <p:sp>
        <p:nvSpPr>
          <p:cNvPr id="19" name="card-flag"/>
          <p:cNvSpPr/>
          <p:nvPr/>
        </p:nvSpPr>
        <p:spPr>
          <a:xfrm>
            <a:off x="548640" y="402336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icon-bg-flag"/>
          <p:cNvSpPr/>
          <p:nvPr/>
        </p:nvSpPr>
        <p:spPr>
          <a:xfrm>
            <a:off x="822959" y="4297680"/>
            <a:ext cx="548640" cy="5486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1" name="icon-flag" descr="i2_flag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660" y="4418380"/>
            <a:ext cx="307238" cy="30723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22959" y="5010912"/>
            <a:ext cx="29260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Owners set the rules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5394960"/>
            <a:ext cx="2926079" cy="594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Call-before-entry, notes for guards and pre-approved guests with valid dates.</a:t>
            </a:r>
          </a:p>
        </p:txBody>
      </p:sp>
      <p:sp>
        <p:nvSpPr>
          <p:cNvPr id="24" name="card-switch"/>
          <p:cNvSpPr/>
          <p:nvPr/>
        </p:nvSpPr>
        <p:spPr>
          <a:xfrm>
            <a:off x="4297679" y="402336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icon-bg-switch"/>
          <p:cNvSpPr/>
          <p:nvPr/>
        </p:nvSpPr>
        <p:spPr>
          <a:xfrm>
            <a:off x="4571999" y="4297680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6" name="icon-switch" descr="i2_switch_255_255_2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700" y="4418380"/>
            <a:ext cx="307238" cy="30723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571999" y="5010912"/>
            <a:ext cx="29260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One login, many roles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1999" y="5394960"/>
            <a:ext cx="2926079" cy="594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A guard in one community can own a flat in another, and switch inside the app.</a:t>
            </a:r>
          </a:p>
        </p:txBody>
      </p:sp>
      <p:sp>
        <p:nvSpPr>
          <p:cNvPr id="29" name="card-money"/>
          <p:cNvSpPr/>
          <p:nvPr/>
        </p:nvSpPr>
        <p:spPr>
          <a:xfrm>
            <a:off x="8046719" y="4023360"/>
            <a:ext cx="3474720" cy="2103120"/>
          </a:xfrm>
          <a:prstGeom prst="roundRect">
            <a:avLst>
              <a:gd name="adj" fmla="val 8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icon-bg-money"/>
          <p:cNvSpPr/>
          <p:nvPr/>
        </p:nvSpPr>
        <p:spPr>
          <a:xfrm>
            <a:off x="8321040" y="429768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1" name="icon-money" descr="i2_money_255_255_25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1740" y="4418380"/>
            <a:ext cx="307238" cy="30723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321040" y="5010912"/>
            <a:ext cx="29260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No hardware, low cost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1040" y="5394960"/>
            <a:ext cx="2926079" cy="5943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Any Android phone at the gate. Plans from ₹150 a month after a free month.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LOGIC: ROLES AND ACCESS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Each person sees exactly what their role allows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691640"/>
          <a:ext cx="1106424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2743200"/>
                <a:gridCol w="3566160"/>
                <a:gridCol w="2377440"/>
              </a:tblGrid>
              <a:tr h="600891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 marL="137160" marR="137160" anchor="ctr">
                    <a:solidFill>
                      <a:srgbClr val="0B1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Visits they see</a:t>
                      </a:r>
                    </a:p>
                  </a:txBody>
                  <a:tcPr marL="137160" marR="137160" anchor="ctr">
                    <a:solidFill>
                      <a:srgbClr val="0B1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What they manage</a:t>
                      </a:r>
                    </a:p>
                  </a:txBody>
                  <a:tcPr marL="137160" marR="137160" anchor="ctr">
                    <a:solidFill>
                      <a:srgbClr val="0B1A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Phones and emails</a:t>
                      </a:r>
                    </a:p>
                  </a:txBody>
                  <a:tcPr marL="137160" marR="137160" anchor="ctr">
                    <a:solidFill>
                      <a:srgbClr val="0B1A4A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B1A4A"/>
                          </a:solidFill>
                          <a:latin typeface="Calibri"/>
                        </a:rPr>
                        <a:t>Community head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All visits in the community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Gates, flats, members incl. admins, billing, head transfer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All members and owners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B1A4A"/>
                          </a:solidFill>
                          <a:latin typeface="Calibri"/>
                        </a:rPr>
                        <a:t>Community admin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All visits in the community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Flats, gates, guards and owners, settings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All members and owners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B1A4A"/>
                          </a:solidFill>
                          <a:latin typeface="Calibri"/>
                        </a:rPr>
                        <a:t>Security guard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Own entries and visitors inside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Visitor entry, exit and re-entry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Owners and community contacts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B1A4A"/>
                          </a:solidFill>
                          <a:latin typeface="Calibri"/>
                        </a:rPr>
                        <a:t>Property owner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Visitors to own flat only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Instructions for guards, pre-approved guests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Own details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B1A4A"/>
                          </a:solidFill>
                          <a:latin typeface="Calibri"/>
                        </a:rPr>
                        <a:t>Back-office staff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All communities, with photos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Read-only platform view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Guards only; others hidden</a:t>
                      </a:r>
                    </a:p>
                  </a:txBody>
                  <a:tcPr marL="137160" marR="137160" anchor="ctr">
                    <a:solidFill>
                      <a:srgbClr val="EEF3FB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B1A4A"/>
                          </a:solidFill>
                          <a:latin typeface="Calibri"/>
                        </a:rPr>
                        <a:t>Super admin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Everything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Plans, website, staff, demo data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937"/>
                          </a:solidFill>
                          <a:latin typeface="Calibri"/>
                        </a:rPr>
                        <a:t>Everyone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989320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1">
                <a:solidFill>
                  <a:srgbClr val="5B6475"/>
                </a:solidFill>
                <a:latin typeface="Calibri"/>
              </a:rPr>
              <a:t>One person can hold several roles. The app and website show which community and role you are acting in, and every list follows that choice.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LOGIC: HOW THE PIECES FIT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One server, three ways in, nothing lost offline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291840" cy="1234440"/>
          </a:xfrm>
          <a:prstGeom prst="roundRect">
            <a:avLst>
              <a:gd name="adj" fmla="val 10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icon-bg-mobile"/>
          <p:cNvSpPr/>
          <p:nvPr/>
        </p:nvSpPr>
        <p:spPr>
          <a:xfrm>
            <a:off x="777240" y="1965960"/>
            <a:ext cx="502920" cy="50292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icon-mobile" descr="i2_mobile_255_255_2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82" y="2076602"/>
            <a:ext cx="281635" cy="2816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17319" y="1938528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B1A4A"/>
                </a:solidFill>
                <a:latin typeface="Arial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19" y="2286000"/>
            <a:ext cx="228600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1F2937"/>
                </a:solidFill>
                <a:latin typeface="Calibri"/>
              </a:rPr>
              <a:t>Android and iOS. Entries queue in a local SQLite database.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3291840" cy="1234440"/>
          </a:xfrm>
          <a:prstGeom prst="roundRect">
            <a:avLst>
              <a:gd name="adj" fmla="val 10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icon-bg-globe"/>
          <p:cNvSpPr/>
          <p:nvPr/>
        </p:nvSpPr>
        <p:spPr>
          <a:xfrm>
            <a:off x="777240" y="3429000"/>
            <a:ext cx="502920" cy="5029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icon-globe" descr="i2_globe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82" y="3539642"/>
            <a:ext cx="281635" cy="2816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17319" y="3401568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B1A4A"/>
                </a:solidFill>
                <a:latin typeface="Arial"/>
              </a:rPr>
              <a:t>Web portal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19" y="3749039"/>
            <a:ext cx="228600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1F2937"/>
                </a:solidFill>
                <a:latin typeface="Calibri"/>
              </a:rPr>
              <a:t>Heads, admins and owners in any browser.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663440"/>
            <a:ext cx="3291840" cy="1234440"/>
          </a:xfrm>
          <a:prstGeom prst="roundRect">
            <a:avLst>
              <a:gd name="adj" fmla="val 10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icon-bg-eye"/>
          <p:cNvSpPr/>
          <p:nvPr/>
        </p:nvSpPr>
        <p:spPr>
          <a:xfrm>
            <a:off x="777240" y="4892040"/>
            <a:ext cx="502920" cy="5029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icon-eye" descr="i2_eye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882" y="5002682"/>
            <a:ext cx="281635" cy="28163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17319" y="4864607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B1A4A"/>
                </a:solidFill>
                <a:latin typeface="Arial"/>
              </a:rPr>
              <a:t>Back office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19" y="5212079"/>
            <a:ext cx="228600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1F2937"/>
                </a:solidFill>
                <a:latin typeface="Calibri"/>
              </a:rPr>
              <a:t>SuperGuard staff: all communities, privacy rules applied.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63440" y="2377440"/>
            <a:ext cx="2926080" cy="2743200"/>
          </a:xfrm>
          <a:prstGeom prst="roundRect">
            <a:avLst>
              <a:gd name="adj" fmla="val 8000"/>
            </a:avLst>
          </a:prstGeom>
          <a:solidFill>
            <a:srgbClr val="0B1A4A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icon-bg-code"/>
          <p:cNvSpPr/>
          <p:nvPr/>
        </p:nvSpPr>
        <p:spPr>
          <a:xfrm>
            <a:off x="5806440" y="2606040"/>
            <a:ext cx="640080" cy="64008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1" name="icon-code" descr="i2_code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257" y="2746857"/>
            <a:ext cx="358444" cy="35844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46320" y="3383280"/>
            <a:ext cx="2560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SuperGuard API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46320" y="3794760"/>
            <a:ext cx="25603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0">
                <a:solidFill>
                  <a:srgbClr val="C7D5F5"/>
                </a:solidFill>
                <a:latin typeface="Calibri"/>
              </a:rPr>
              <a:t>PHP REST API (/api/v1) with token sign-in, role checks on every request and an audit log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840480" y="2350008"/>
            <a:ext cx="822960" cy="1399031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3840480" y="3749039"/>
            <a:ext cx="822960" cy="64009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3840480" y="3749039"/>
            <a:ext cx="822960" cy="1527049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8412480" y="1737360"/>
            <a:ext cx="3200400" cy="1234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icon-bg-db"/>
          <p:cNvSpPr/>
          <p:nvPr/>
        </p:nvSpPr>
        <p:spPr>
          <a:xfrm>
            <a:off x="8641080" y="1965960"/>
            <a:ext cx="502920" cy="5029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9" name="icon-db" descr="i2_db_255_255_2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1722" y="2076602"/>
            <a:ext cx="281635" cy="28163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281159" y="193852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B1A4A"/>
                </a:solidFill>
                <a:latin typeface="Arial"/>
              </a:rPr>
              <a:t>MySQL database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1159" y="2286000"/>
            <a:ext cx="219456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1F2937"/>
                </a:solidFill>
                <a:latin typeface="Calibri"/>
              </a:rPr>
              <a:t>Communities, flats, members, visits, billing.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412480" y="3200400"/>
            <a:ext cx="3200400" cy="1234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icon-bg-camera"/>
          <p:cNvSpPr/>
          <p:nvPr/>
        </p:nvSpPr>
        <p:spPr>
          <a:xfrm>
            <a:off x="8641080" y="3429000"/>
            <a:ext cx="502920" cy="5029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4" name="icon-camera" descr="i2_camera_255_255_25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1722" y="3539642"/>
            <a:ext cx="281635" cy="28163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281159" y="340156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B1A4A"/>
                </a:solidFill>
                <a:latin typeface="Arial"/>
              </a:rPr>
              <a:t>Photo store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81159" y="3749039"/>
            <a:ext cx="219456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1F2937"/>
                </a:solidFill>
                <a:latin typeface="Calibri"/>
              </a:rPr>
              <a:t>Re-encoded, EXIF removed, random names.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412480" y="4663440"/>
            <a:ext cx="3200400" cy="12344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icon-bg-card"/>
          <p:cNvSpPr/>
          <p:nvPr/>
        </p:nvSpPr>
        <p:spPr>
          <a:xfrm>
            <a:off x="8641080" y="4892040"/>
            <a:ext cx="502920" cy="50292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39" name="icon-card" descr="i2_money_255_255_25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1722" y="5002682"/>
            <a:ext cx="281635" cy="28163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281159" y="4864607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B1A4A"/>
                </a:solidFill>
                <a:latin typeface="Arial"/>
              </a:rPr>
              <a:t>Services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281159" y="5212079"/>
            <a:ext cx="219456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1F2937"/>
                </a:solidFill>
                <a:latin typeface="Calibri"/>
              </a:rPr>
              <a:t>Razorpay billing, email, Google and Facebook sign-in.</a:t>
            </a:r>
          </a:p>
        </p:txBody>
      </p:sp>
      <p:cxnSp>
        <p:nvCxnSpPr>
          <p:cNvPr id="42" name="Connector 41"/>
          <p:cNvCxnSpPr/>
          <p:nvPr/>
        </p:nvCxnSpPr>
        <p:spPr>
          <a:xfrm flipV="1">
            <a:off x="7589520" y="2350008"/>
            <a:ext cx="822960" cy="1399031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7589520" y="3749039"/>
            <a:ext cx="822960" cy="64009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7589520" y="3749039"/>
            <a:ext cx="822960" cy="1527049"/>
          </a:xfrm>
          <a:prstGeom prst="line">
            <a:avLst/>
          </a:prstGeom>
          <a:ln w="25400">
            <a:solidFill>
              <a:srgbClr val="2563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B1A4A"/>
                </a:solidFill>
                <a:latin typeface="Calibri"/>
              </a:rPr>
              <a:t>Built-in rules:  </a:t>
            </a:r>
            <a:r>
              <a:rPr sz="1300" b="0" i="0">
                <a:solidFill>
                  <a:srgbClr val="1F2937"/>
                </a:solidFill>
                <a:latin typeface="Calibri"/>
              </a:rPr>
              <a:t>owners link by email when they register  ·  invited members join automatically  ·  past-due communities get 7 days’ grace before new entries stop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TECHNOLOGY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Proven technology that runs on ordinary hosting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91640"/>
            <a:ext cx="2606040" cy="4434840"/>
          </a:xfrm>
          <a:prstGeom prst="roundRect">
            <a:avLst>
              <a:gd name="adj" fmla="val 6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icon-bg-code"/>
          <p:cNvSpPr/>
          <p:nvPr/>
        </p:nvSpPr>
        <p:spPr>
          <a:xfrm>
            <a:off x="822959" y="1965960"/>
            <a:ext cx="594360" cy="59436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icon-code" descr="i2_code_255_255_2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19" y="2096719"/>
            <a:ext cx="332841" cy="3328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59" y="274320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0B1A4A"/>
                </a:solidFill>
                <a:latin typeface="Arial"/>
              </a:rPr>
              <a:t>Server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3246120"/>
            <a:ext cx="214884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PHP 8.2 with PDO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MySQL / MariaDB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Self-updating database schema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PHPMailer, Dompdf (PDF slips and guide)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GD image processing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691640"/>
            <a:ext cx="2606040" cy="4434840"/>
          </a:xfrm>
          <a:prstGeom prst="roundRect">
            <a:avLst>
              <a:gd name="adj" fmla="val 6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icon-bg-globe"/>
          <p:cNvSpPr/>
          <p:nvPr/>
        </p:nvSpPr>
        <p:spPr>
          <a:xfrm>
            <a:off x="3657600" y="1965960"/>
            <a:ext cx="594360" cy="59436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icon-globe" descr="i2_globe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359" y="2096719"/>
            <a:ext cx="332841" cy="33284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57600" y="274320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0B1A4A"/>
                </a:solidFill>
                <a:latin typeface="Arial"/>
              </a:rPr>
              <a:t>Web front 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3246120"/>
            <a:ext cx="214884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Plain JavaScript, no framework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Responsive CSS for phone and desktop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Strict Content Security Policy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Printable slips and reports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691640"/>
            <a:ext cx="2606040" cy="4434840"/>
          </a:xfrm>
          <a:prstGeom prst="roundRect">
            <a:avLst>
              <a:gd name="adj" fmla="val 6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icon-bg-mobile"/>
          <p:cNvSpPr/>
          <p:nvPr/>
        </p:nvSpPr>
        <p:spPr>
          <a:xfrm>
            <a:off x="6492240" y="1965960"/>
            <a:ext cx="594360" cy="59436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6" name="icon-mobile" descr="i2_mobile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999" y="2096719"/>
            <a:ext cx="332841" cy="3328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92240" y="274320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0B1A4A"/>
                </a:solidFill>
                <a:latin typeface="Arial"/>
              </a:rPr>
              <a:t>Mobile apps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3246120"/>
            <a:ext cx="214884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16A34A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Kotlin 2.0 Multiplatform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16A34A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Compose Multiplatform 1.7, Material 3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16A34A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Ktor HTTP client, SQLDelight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16A34A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WorkManager background sync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52560" y="1691640"/>
            <a:ext cx="2606040" cy="4434840"/>
          </a:xfrm>
          <a:prstGeom prst="roundRect">
            <a:avLst>
              <a:gd name="adj" fmla="val 6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icon-bg-face"/>
          <p:cNvSpPr/>
          <p:nvPr/>
        </p:nvSpPr>
        <p:spPr>
          <a:xfrm>
            <a:off x="9326880" y="1965960"/>
            <a:ext cx="594360" cy="59436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1" name="icon-face" descr="i2_face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639" y="2096719"/>
            <a:ext cx="332841" cy="33284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326880" y="2743200"/>
            <a:ext cx="2103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0B1A4A"/>
                </a:solidFill>
                <a:latin typeface="Arial"/>
              </a:rPr>
              <a:t>On the phone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0" y="3246120"/>
            <a:ext cx="214884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F59E0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ML Kit face detection (Android)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F59E0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Apple Vision (iOS)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F59E0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Speech-to-text in every field</a:t>
            </a:r>
          </a:p>
          <a:p>
            <a:pPr algn="l">
              <a:spcAft>
                <a:spcPts val="900"/>
              </a:spcAft>
            </a:pPr>
            <a:r>
              <a:rPr sz="1000" b="0" i="0">
                <a:solidFill>
                  <a:srgbClr val="F59E0B"/>
                </a:solidFill>
                <a:latin typeface="Calibri"/>
              </a:rPr>
              <a:t>●  </a:t>
            </a:r>
            <a:r>
              <a:rPr sz="1400" b="0" i="0">
                <a:solidFill>
                  <a:srgbClr val="1F2937"/>
                </a:solidFill>
                <a:latin typeface="Calibri"/>
              </a:rPr>
              <a:t>Camera with permission at capture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59E0B"/>
                </a:solidFill>
                <a:latin typeface="Arial"/>
              </a:rPr>
              <a:t>SUPPORTED PLATFORMS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  <a:latin typeface="Arial"/>
              </a:rPr>
              <a:t>Wherever your team already 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3474720" cy="4206240"/>
          </a:xfrm>
          <a:prstGeom prst="roundRect">
            <a:avLst>
              <a:gd name="adj" fmla="val 6000"/>
            </a:avLst>
          </a:prstGeom>
          <a:solidFill>
            <a:srgbClr val="1B2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icon-bg-mobile"/>
          <p:cNvSpPr/>
          <p:nvPr/>
        </p:nvSpPr>
        <p:spPr>
          <a:xfrm>
            <a:off x="868680" y="2103120"/>
            <a:ext cx="685800" cy="6858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icon-mobile" descr="i2_mobile_255_255_2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253996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3017520"/>
            <a:ext cx="29260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Arial"/>
              </a:rPr>
              <a:t>Android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47472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4ADE80"/>
                </a:solidFill>
                <a:latin typeface="Arial"/>
              </a:rPr>
              <a:t>7.0 to 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251960"/>
            <a:ext cx="28803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C7D5F5"/>
                </a:solidFill>
                <a:latin typeface="Calibri"/>
              </a:rPr>
              <a:t>Built for Android 15 (API 35), runs from Android 7 (API 24). Installs from the website and updates itself in the app.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783080"/>
            <a:ext cx="3474720" cy="4206240"/>
          </a:xfrm>
          <a:prstGeom prst="roundRect">
            <a:avLst>
              <a:gd name="adj" fmla="val 6000"/>
            </a:avLst>
          </a:prstGeom>
          <a:solidFill>
            <a:srgbClr val="1B2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icon-bg-phone"/>
          <p:cNvSpPr/>
          <p:nvPr/>
        </p:nvSpPr>
        <p:spPr>
          <a:xfrm>
            <a:off x="4617719" y="2103120"/>
            <a:ext cx="685800" cy="68580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2" name="icon-phone" descr="i2_phone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595" y="2253996"/>
            <a:ext cx="384048" cy="3840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17719" y="3017520"/>
            <a:ext cx="29260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Arial"/>
              </a:rPr>
              <a:t>iPhone (iOS)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19" y="347472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93C5FD"/>
                </a:solidFill>
                <a:latin typeface="Arial"/>
              </a:rPr>
              <a:t>Same app code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19" y="4251960"/>
            <a:ext cx="28803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C7D5F5"/>
                </a:solidFill>
                <a:latin typeface="Calibri"/>
              </a:rPr>
              <a:t>The iOS app shares its screens and logic with Android through Compose Multiplatform.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783080"/>
            <a:ext cx="3474720" cy="4206240"/>
          </a:xfrm>
          <a:prstGeom prst="roundRect">
            <a:avLst>
              <a:gd name="adj" fmla="val 6000"/>
            </a:avLst>
          </a:prstGeom>
          <a:solidFill>
            <a:srgbClr val="1B2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icon-bg-globe"/>
          <p:cNvSpPr/>
          <p:nvPr/>
        </p:nvSpPr>
        <p:spPr>
          <a:xfrm>
            <a:off x="8366759" y="2103120"/>
            <a:ext cx="685800" cy="6858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icon-globe" descr="i2_globe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635" y="2253996"/>
            <a:ext cx="384048" cy="3840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366759" y="3017520"/>
            <a:ext cx="29260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Arial"/>
              </a:rPr>
              <a:t>Web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6759" y="347472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59E0B"/>
                </a:solidFill>
                <a:latin typeface="Arial"/>
              </a:rPr>
              <a:t>Any browser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59" y="4251960"/>
            <a:ext cx="28803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C7D5F5"/>
                </a:solidFill>
                <a:latin typeface="Calibri"/>
              </a:rPr>
              <a:t>Chrome, Edge, Safari and Firefox on desktop, tablet and phone. Portal for residents and a separate back office.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C7D5F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C7D5F5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MOBILE APP  ·  SECURITY GUARD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At the gate, a visitor is recorded in five quick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83080"/>
            <a:ext cx="3749039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500" b="1" i="0">
                <a:solidFill>
                  <a:srgbClr val="0B1A4A"/>
                </a:solidFill>
                <a:latin typeface="Calibri"/>
              </a:rPr>
              <a:t>Opens straight to the gate. </a:t>
            </a:r>
            <a:r>
              <a:rPr sz="1500" b="0" i="0">
                <a:solidFill>
                  <a:srgbClr val="1F2937"/>
                </a:solidFill>
                <a:latin typeface="Calibri"/>
              </a:rPr>
              <a:t>Guards land on their community with today’s numbers.</a:t>
            </a:r>
          </a:p>
          <a:p>
            <a:pPr algn="l">
              <a:spcAft>
                <a:spcPts val="1400"/>
              </a:spcAft>
            </a:pPr>
            <a:r>
              <a:rPr sz="11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500" b="1" i="0">
                <a:solidFill>
                  <a:srgbClr val="0B1A4A"/>
                </a:solidFill>
                <a:latin typeface="Calibri"/>
              </a:rPr>
              <a:t>Smart flat search. </a:t>
            </a:r>
            <a:r>
              <a:rPr sz="1500" b="0" i="0">
                <a:solidFill>
                  <a:srgbClr val="1F2937"/>
                </a:solidFill>
                <a:latin typeface="Calibri"/>
              </a:rPr>
              <a:t>A101, A 101 and A-101 all match; owner name works too.</a:t>
            </a:r>
          </a:p>
          <a:p>
            <a:pPr algn="l">
              <a:spcAft>
                <a:spcPts val="1400"/>
              </a:spcAft>
            </a:pPr>
            <a:r>
              <a:rPr sz="11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500" b="1" i="0">
                <a:solidFill>
                  <a:srgbClr val="0B1A4A"/>
                </a:solidFill>
                <a:latin typeface="Calibri"/>
              </a:rPr>
              <a:t>Owner instructions up front. </a:t>
            </a:r>
            <a:r>
              <a:rPr sz="1500" b="0" i="0">
                <a:solidFill>
                  <a:srgbClr val="1F2937"/>
                </a:solidFill>
                <a:latin typeface="Calibri"/>
              </a:rPr>
              <a:t>“Call before entry” shows with a Call owner button.</a:t>
            </a:r>
          </a:p>
          <a:p>
            <a:pPr algn="l">
              <a:spcAft>
                <a:spcPts val="1400"/>
              </a:spcAft>
            </a:pPr>
            <a:r>
              <a:rPr sz="11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500" b="1" i="0">
                <a:solidFill>
                  <a:srgbClr val="0B1A4A"/>
                </a:solidFill>
                <a:latin typeface="Calibri"/>
              </a:rPr>
              <a:t>Flats &amp; contacts. </a:t>
            </a:r>
            <a:r>
              <a:rPr sz="1500" b="0" i="0">
                <a:solidFill>
                  <a:srgbClr val="1F2937"/>
                </a:solidFill>
                <a:latin typeface="Calibri"/>
              </a:rPr>
              <a:t>Every owner’s phone and the head’s rules, also offline.</a:t>
            </a:r>
          </a:p>
        </p:txBody>
      </p:sp>
      <p:sp>
        <p:nvSpPr>
          <p:cNvPr id="5" name="phone-frame"/>
          <p:cNvSpPr/>
          <p:nvPr/>
        </p:nvSpPr>
        <p:spPr>
          <a:xfrm>
            <a:off x="473659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hone-screen" descr="p_r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600200"/>
            <a:ext cx="2035466" cy="39776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2628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Guard home</a:t>
            </a:r>
          </a:p>
        </p:txBody>
      </p:sp>
      <p:sp>
        <p:nvSpPr>
          <p:cNvPr id="8" name="phone-frame"/>
          <p:cNvSpPr/>
          <p:nvPr/>
        </p:nvSpPr>
        <p:spPr>
          <a:xfrm>
            <a:off x="715975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hone-screen" descr="p_p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1600200"/>
            <a:ext cx="2035466" cy="39776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94944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New visitor entry</a:t>
            </a:r>
          </a:p>
        </p:txBody>
      </p:sp>
      <p:sp>
        <p:nvSpPr>
          <p:cNvPr id="11" name="phone-frame"/>
          <p:cNvSpPr/>
          <p:nvPr/>
        </p:nvSpPr>
        <p:spPr>
          <a:xfrm>
            <a:off x="958291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2" name="phone-screen" descr="p_ph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0" y="1600200"/>
            <a:ext cx="2035466" cy="397763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37260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Flat search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MOBILE APP  ·  EVERY ROLE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One app for guards, owners, heads and staff</a:t>
            </a:r>
          </a:p>
        </p:txBody>
      </p:sp>
      <p:sp>
        <p:nvSpPr>
          <p:cNvPr id="4" name="phone-frame"/>
          <p:cNvSpPr/>
          <p:nvPr/>
        </p:nvSpPr>
        <p:spPr>
          <a:xfrm>
            <a:off x="62179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hone-screen" descr="p_m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2035466" cy="39776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48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All my communities</a:t>
            </a:r>
          </a:p>
        </p:txBody>
      </p:sp>
      <p:sp>
        <p:nvSpPr>
          <p:cNvPr id="7" name="phone-frame"/>
          <p:cNvSpPr/>
          <p:nvPr/>
        </p:nvSpPr>
        <p:spPr>
          <a:xfrm>
            <a:off x="304495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hone-screen" descr="p_r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1600200"/>
            <a:ext cx="2035466" cy="39776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464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Switch role in place</a:t>
            </a:r>
          </a:p>
        </p:txBody>
      </p:sp>
      <p:sp>
        <p:nvSpPr>
          <p:cNvPr id="10" name="phone-frame"/>
          <p:cNvSpPr/>
          <p:nvPr/>
        </p:nvSpPr>
        <p:spPr>
          <a:xfrm>
            <a:off x="546811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phone-screen" descr="p_r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120" y="1600200"/>
            <a:ext cx="2035466" cy="39776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5780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Owner 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1783080"/>
            <a:ext cx="356616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11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500" b="1" i="0">
                <a:solidFill>
                  <a:srgbClr val="0B1A4A"/>
                </a:solidFill>
                <a:latin typeface="Calibri"/>
              </a:rPr>
              <a:t>Always shows where you are. </a:t>
            </a:r>
            <a:r>
              <a:rPr sz="1500" b="0" i="0">
                <a:solidFill>
                  <a:srgbClr val="1F2937"/>
                </a:solidFill>
                <a:latin typeface="Calibri"/>
              </a:rPr>
              <a:t>The community and acting role sit at the top of the screen.</a:t>
            </a:r>
          </a:p>
          <a:p>
            <a:pPr algn="l">
              <a:spcAft>
                <a:spcPts val="1400"/>
              </a:spcAft>
            </a:pPr>
            <a:r>
              <a:rPr sz="11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500" b="1" i="0">
                <a:solidFill>
                  <a:srgbClr val="0B1A4A"/>
                </a:solidFill>
                <a:latin typeface="Calibri"/>
              </a:rPr>
              <a:t>Role switcher. </a:t>
            </a:r>
            <a:r>
              <a:rPr sz="1500" b="0" i="0">
                <a:solidFill>
                  <a:srgbClr val="1F2937"/>
                </a:solidFill>
                <a:latin typeface="Calibri"/>
              </a:rPr>
              <a:t>Guard in the morning, owner at home: one tap changes the screens and lists.</a:t>
            </a:r>
          </a:p>
          <a:p>
            <a:pPr algn="l">
              <a:spcAft>
                <a:spcPts val="1400"/>
              </a:spcAft>
            </a:pPr>
            <a:r>
              <a:rPr sz="11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500" b="1" i="0">
                <a:solidFill>
                  <a:srgbClr val="0B1A4A"/>
                </a:solidFill>
                <a:latin typeface="Calibri"/>
              </a:rPr>
              <a:t>Content by access level. </a:t>
            </a:r>
            <a:r>
              <a:rPr sz="1500" b="0" i="0">
                <a:solidFill>
                  <a:srgbClr val="1F2937"/>
                </a:solidFill>
                <a:latin typeface="Calibri"/>
              </a:rPr>
              <a:t>Owners see their visitors and guests; heads see members and numbers.</a:t>
            </a:r>
          </a:p>
          <a:p>
            <a:pPr algn="l">
              <a:spcAft>
                <a:spcPts val="1400"/>
              </a:spcAft>
            </a:pPr>
            <a:r>
              <a:rPr sz="1100" b="0" i="0">
                <a:solidFill>
                  <a:srgbClr val="2563EB"/>
                </a:solidFill>
                <a:latin typeface="Calibri"/>
              </a:rPr>
              <a:t>●  </a:t>
            </a:r>
            <a:r>
              <a:rPr sz="1500" b="1" i="0">
                <a:solidFill>
                  <a:srgbClr val="0B1A4A"/>
                </a:solidFill>
                <a:latin typeface="Calibri"/>
              </a:rPr>
              <a:t>Staff mode. </a:t>
            </a:r>
            <a:r>
              <a:rPr sz="1500" b="0" i="0">
                <a:solidFill>
                  <a:srgbClr val="1F2937"/>
                </a:solidFill>
                <a:latin typeface="Calibri"/>
              </a:rPr>
              <a:t>Back-office users sign in for a read-only view.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MOBILE APP  ·  EVERYDAY USE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Made for patchy networks and busy shifts</a:t>
            </a:r>
          </a:p>
        </p:txBody>
      </p:sp>
      <p:sp>
        <p:nvSpPr>
          <p:cNvPr id="4" name="phone-frame"/>
          <p:cNvSpPr/>
          <p:nvPr/>
        </p:nvSpPr>
        <p:spPr>
          <a:xfrm>
            <a:off x="62179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5" name="phone-screen" descr="p_ph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2035466" cy="39776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48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Purpose chips and voice</a:t>
            </a:r>
          </a:p>
        </p:txBody>
      </p:sp>
      <p:sp>
        <p:nvSpPr>
          <p:cNvPr id="7" name="phone-frame"/>
          <p:cNvSpPr/>
          <p:nvPr/>
        </p:nvSpPr>
        <p:spPr>
          <a:xfrm>
            <a:off x="304495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hone-screen" descr="p_ph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1600200"/>
            <a:ext cx="2035466" cy="39776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3464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Profile and photo</a:t>
            </a:r>
          </a:p>
        </p:txBody>
      </p:sp>
      <p:sp>
        <p:nvSpPr>
          <p:cNvPr id="10" name="phone-frame"/>
          <p:cNvSpPr/>
          <p:nvPr/>
        </p:nvSpPr>
        <p:spPr>
          <a:xfrm>
            <a:off x="5468112" y="1536192"/>
            <a:ext cx="2163482" cy="4105655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1" name="phone-screen" descr="p_u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2120" y="1600200"/>
            <a:ext cx="2035466" cy="39776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57800" y="5760720"/>
            <a:ext cx="2584106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1F2937"/>
                </a:solidFill>
                <a:latin typeface="Calibri"/>
              </a:rPr>
              <a:t>Version and updates</a:t>
            </a:r>
          </a:p>
        </p:txBody>
      </p:sp>
      <p:sp>
        <p:nvSpPr>
          <p:cNvPr id="13" name="icon-bg-sync"/>
          <p:cNvSpPr/>
          <p:nvPr/>
        </p:nvSpPr>
        <p:spPr>
          <a:xfrm>
            <a:off x="8092440" y="173736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icon-sync" descr="i2_sync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3140" y="1858060"/>
            <a:ext cx="307238" cy="3072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23960" y="1709928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Offline queue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23960" y="2066543"/>
            <a:ext cx="2834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Shows “waiting to sync” and uploads by itself.</a:t>
            </a:r>
          </a:p>
        </p:txBody>
      </p:sp>
      <p:sp>
        <p:nvSpPr>
          <p:cNvPr id="17" name="icon-bg-mic"/>
          <p:cNvSpPr/>
          <p:nvPr/>
        </p:nvSpPr>
        <p:spPr>
          <a:xfrm>
            <a:off x="8092440" y="2816352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icon-mic" descr="i2_mic_255_255_2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3140" y="2937052"/>
            <a:ext cx="307238" cy="3072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823960" y="278892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Voice typing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23960" y="3145536"/>
            <a:ext cx="2834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Microphone in every text box.</a:t>
            </a:r>
          </a:p>
        </p:txBody>
      </p:sp>
      <p:sp>
        <p:nvSpPr>
          <p:cNvPr id="21" name="icon-bg-download"/>
          <p:cNvSpPr/>
          <p:nvPr/>
        </p:nvSpPr>
        <p:spPr>
          <a:xfrm>
            <a:off x="8092440" y="3895344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icon-download" descr="i2_download_255_255_25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3140" y="4016044"/>
            <a:ext cx="307238" cy="3072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823960" y="3867911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Update pop-up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23960" y="4224528"/>
            <a:ext cx="2834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New versions are offered on any screen.</a:t>
            </a:r>
          </a:p>
        </p:txBody>
      </p:sp>
      <p:sp>
        <p:nvSpPr>
          <p:cNvPr id="25" name="icon-bg-help"/>
          <p:cNvSpPr/>
          <p:nvPr/>
        </p:nvSpPr>
        <p:spPr>
          <a:xfrm>
            <a:off x="8092440" y="4974336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6" name="icon-help" descr="i2_help_255_255_25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3140" y="5095036"/>
            <a:ext cx="307238" cy="30723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823960" y="4946903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Built-in help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23960" y="5303520"/>
            <a:ext cx="2834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Opens the user guide at the right section.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WEB APP  ·  COMMUNITY DASHBOARD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Live numbers and every visit, with photos</a:t>
            </a:r>
          </a:p>
        </p:txBody>
      </p:sp>
      <p:sp>
        <p:nvSpPr>
          <p:cNvPr id="4" name="browser-frame"/>
          <p:cNvSpPr/>
          <p:nvPr/>
        </p:nvSpPr>
        <p:spPr>
          <a:xfrm>
            <a:off x="548640" y="1691640"/>
            <a:ext cx="7498079" cy="4599432"/>
          </a:xfrm>
          <a:prstGeom prst="roundRect">
            <a:avLst>
              <a:gd name="adj" fmla="val 3000"/>
            </a:avLst>
          </a:prstGeom>
          <a:solidFill>
            <a:srgbClr val="E5E9F2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694944" y="1773936"/>
            <a:ext cx="91440" cy="91440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850392" y="1773936"/>
            <a:ext cx="91440" cy="914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05840" y="1773936"/>
            <a:ext cx="91440" cy="9144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browser-screen" descr="w_c_visits.jpg"/>
          <p:cNvPicPr>
            <a:picLocks noChangeAspect="1"/>
          </p:cNvPicPr>
          <p:nvPr/>
        </p:nvPicPr>
        <p:blipFill>
          <a:blip r:embed="rId2"/>
          <a:srcRect b="7317"/>
          <a:stretch>
            <a:fillRect/>
          </a:stretch>
        </p:blipFill>
        <p:spPr>
          <a:xfrm>
            <a:off x="548640" y="1947672"/>
            <a:ext cx="7498079" cy="4343400"/>
          </a:xfrm>
          <a:prstGeom prst="rect">
            <a:avLst/>
          </a:prstGeom>
        </p:spPr>
      </p:pic>
      <p:sp>
        <p:nvSpPr>
          <p:cNvPr id="9" name="icon-bg-chart"/>
          <p:cNvSpPr/>
          <p:nvPr/>
        </p:nvSpPr>
        <p:spPr>
          <a:xfrm>
            <a:off x="8503920" y="1783080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" name="icon-chart" descr="i2_chart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4620" y="1903780"/>
            <a:ext cx="307238" cy="3072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35440" y="1755648"/>
            <a:ext cx="2423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Live counters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0" y="2130552"/>
            <a:ext cx="2423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Visitors today, inside now, stepped out, flats and guards.</a:t>
            </a:r>
          </a:p>
        </p:txBody>
      </p:sp>
      <p:sp>
        <p:nvSpPr>
          <p:cNvPr id="13" name="icon-bg-search"/>
          <p:cNvSpPr/>
          <p:nvPr/>
        </p:nvSpPr>
        <p:spPr>
          <a:xfrm>
            <a:off x="8503920" y="3246120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icon-search" descr="i2_search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620" y="3366820"/>
            <a:ext cx="307238" cy="3072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235440" y="3218688"/>
            <a:ext cx="2423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Search and filter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5440" y="3593591"/>
            <a:ext cx="2423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By name, phone, slip, flat or date; mark exits from the desk.</a:t>
            </a:r>
          </a:p>
        </p:txBody>
      </p:sp>
      <p:sp>
        <p:nvSpPr>
          <p:cNvPr id="17" name="icon-bg-build"/>
          <p:cNvSpPr/>
          <p:nvPr/>
        </p:nvSpPr>
        <p:spPr>
          <a:xfrm>
            <a:off x="8503920" y="4709160"/>
            <a:ext cx="548640" cy="54864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icon-build" descr="i2_build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4620" y="4829860"/>
            <a:ext cx="307238" cy="3072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235440" y="4681728"/>
            <a:ext cx="2423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Your building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40" y="5056632"/>
            <a:ext cx="2423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Community photo and a trial or plan banner.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WEB APP  ·  FLATS, CONTACTS AND GUESTS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Whom to call, and who is welcome</a:t>
            </a:r>
          </a:p>
        </p:txBody>
      </p:sp>
      <p:sp>
        <p:nvSpPr>
          <p:cNvPr id="4" name="browser-frame"/>
          <p:cNvSpPr/>
          <p:nvPr/>
        </p:nvSpPr>
        <p:spPr>
          <a:xfrm>
            <a:off x="548640" y="1691640"/>
            <a:ext cx="5394960" cy="3627882"/>
          </a:xfrm>
          <a:prstGeom prst="roundRect">
            <a:avLst>
              <a:gd name="adj" fmla="val 3000"/>
            </a:avLst>
          </a:prstGeom>
          <a:solidFill>
            <a:srgbClr val="E5E9F2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694944" y="1773936"/>
            <a:ext cx="91440" cy="91440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850392" y="1773936"/>
            <a:ext cx="91440" cy="914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05840" y="1773936"/>
            <a:ext cx="91440" cy="9144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browser-screen" descr="w_c_contac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947672"/>
            <a:ext cx="5394960" cy="3371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5456682"/>
            <a:ext cx="5394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5"/>
                </a:solidFill>
                <a:latin typeface="Calibri"/>
              </a:rPr>
              <a:t>Flats &amp; contacts: community heads, guard instructions and every owner’s phone</a:t>
            </a:r>
          </a:p>
        </p:txBody>
      </p:sp>
      <p:sp>
        <p:nvSpPr>
          <p:cNvPr id="10" name="browser-frame"/>
          <p:cNvSpPr/>
          <p:nvPr/>
        </p:nvSpPr>
        <p:spPr>
          <a:xfrm>
            <a:off x="6263640" y="1691640"/>
            <a:ext cx="5394960" cy="3627882"/>
          </a:xfrm>
          <a:prstGeom prst="roundRect">
            <a:avLst>
              <a:gd name="adj" fmla="val 3000"/>
            </a:avLst>
          </a:prstGeom>
          <a:solidFill>
            <a:srgbClr val="E5E9F2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6409944" y="1773936"/>
            <a:ext cx="91440" cy="91440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565392" y="1773936"/>
            <a:ext cx="91440" cy="914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720840" y="1773936"/>
            <a:ext cx="91440" cy="9144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browser-screen" descr="w_c_gues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947672"/>
            <a:ext cx="5394960" cy="33718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63640" y="5456682"/>
            <a:ext cx="5394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5"/>
                </a:solidFill>
                <a:latin typeface="Calibri"/>
              </a:rPr>
              <a:t>Pre-approved guests: house help, drivers and family, with photo rule and valid dates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WEB APP  ·  RUNNING THE COMMUNITY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Members, settings and billing in one place</a:t>
            </a:r>
          </a:p>
        </p:txBody>
      </p:sp>
      <p:sp>
        <p:nvSpPr>
          <p:cNvPr id="4" name="browser-frame"/>
          <p:cNvSpPr/>
          <p:nvPr/>
        </p:nvSpPr>
        <p:spPr>
          <a:xfrm>
            <a:off x="548640" y="1783080"/>
            <a:ext cx="3474720" cy="2427732"/>
          </a:xfrm>
          <a:prstGeom prst="roundRect">
            <a:avLst>
              <a:gd name="adj" fmla="val 3000"/>
            </a:avLst>
          </a:prstGeom>
          <a:solidFill>
            <a:srgbClr val="E5E9F2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694944" y="1865376"/>
            <a:ext cx="91440" cy="91440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850392" y="1865376"/>
            <a:ext cx="91440" cy="914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05840" y="1865376"/>
            <a:ext cx="91440" cy="9144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browser-screen" descr="w_c_memb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039112"/>
            <a:ext cx="3474720" cy="2171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4434840"/>
            <a:ext cx="3474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Members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800600"/>
            <a:ext cx="34747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Add guards, owners and admins by email; invitations for new people.</a:t>
            </a:r>
          </a:p>
        </p:txBody>
      </p:sp>
      <p:sp>
        <p:nvSpPr>
          <p:cNvPr id="11" name="browser-frame"/>
          <p:cNvSpPr/>
          <p:nvPr/>
        </p:nvSpPr>
        <p:spPr>
          <a:xfrm>
            <a:off x="4297679" y="1783080"/>
            <a:ext cx="3474720" cy="2427732"/>
          </a:xfrm>
          <a:prstGeom prst="roundRect">
            <a:avLst>
              <a:gd name="adj" fmla="val 3000"/>
            </a:avLst>
          </a:prstGeom>
          <a:solidFill>
            <a:srgbClr val="E5E9F2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4443983" y="1865376"/>
            <a:ext cx="91440" cy="91440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4599431" y="1865376"/>
            <a:ext cx="91440" cy="914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4754879" y="1865376"/>
            <a:ext cx="91440" cy="9144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5" name="browser-screen" descr="w_c_setting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79" y="2039112"/>
            <a:ext cx="3474720" cy="21717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97679" y="4434840"/>
            <a:ext cx="3474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Settings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97679" y="4800600"/>
            <a:ext cx="34747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Building photo, guard instructions, mandatory visitor photo.</a:t>
            </a:r>
          </a:p>
        </p:txBody>
      </p:sp>
      <p:sp>
        <p:nvSpPr>
          <p:cNvPr id="18" name="browser-frame"/>
          <p:cNvSpPr/>
          <p:nvPr/>
        </p:nvSpPr>
        <p:spPr>
          <a:xfrm>
            <a:off x="8046719" y="1783080"/>
            <a:ext cx="3474720" cy="2427732"/>
          </a:xfrm>
          <a:prstGeom prst="roundRect">
            <a:avLst>
              <a:gd name="adj" fmla="val 3000"/>
            </a:avLst>
          </a:prstGeom>
          <a:solidFill>
            <a:srgbClr val="E5E9F2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8193023" y="1865376"/>
            <a:ext cx="91440" cy="91440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8348471" y="1865376"/>
            <a:ext cx="91440" cy="914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8503919" y="1865376"/>
            <a:ext cx="91440" cy="9144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browser-screen" descr="w_c_billi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19" y="2039112"/>
            <a:ext cx="3474720" cy="21717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046719" y="4434840"/>
            <a:ext cx="3474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Billing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19" y="4800600"/>
            <a:ext cx="34747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Trial status, plan and Razorpay subscription, monthly or yearly.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623560"/>
            <a:ext cx="11064240" cy="566928"/>
          </a:xfrm>
          <a:prstGeom prst="roundRect">
            <a:avLst>
              <a:gd name="adj" fmla="val 30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icon-bg-list"/>
          <p:cNvSpPr/>
          <p:nvPr/>
        </p:nvSpPr>
        <p:spPr>
          <a:xfrm>
            <a:off x="685800" y="5678424"/>
            <a:ext cx="457200" cy="457200"/>
          </a:xfrm>
          <a:prstGeom prst="ellipse">
            <a:avLst/>
          </a:prstGeom>
          <a:solidFill>
            <a:srgbClr val="0B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7" name="icon-list" descr="i2_list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84" y="5779008"/>
            <a:ext cx="256032" cy="25603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325880" y="5623560"/>
            <a:ext cx="100584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Every change by a head or admin is written to the community audit log.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WEB APP  ·  BACK OFFICE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Staff see every community, with privacy built in</a:t>
            </a:r>
          </a:p>
        </p:txBody>
      </p:sp>
      <p:sp>
        <p:nvSpPr>
          <p:cNvPr id="4" name="browser-frame"/>
          <p:cNvSpPr/>
          <p:nvPr/>
        </p:nvSpPr>
        <p:spPr>
          <a:xfrm>
            <a:off x="548640" y="1691640"/>
            <a:ext cx="6766560" cy="4485132"/>
          </a:xfrm>
          <a:prstGeom prst="roundRect">
            <a:avLst>
              <a:gd name="adj" fmla="val 3000"/>
            </a:avLst>
          </a:prstGeom>
          <a:solidFill>
            <a:srgbClr val="E5E9F2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694944" y="1773936"/>
            <a:ext cx="91440" cy="91440"/>
          </a:xfrm>
          <a:prstGeom prst="ellipse">
            <a:avLst/>
          </a:prstGeom>
          <a:solidFill>
            <a:srgbClr val="F8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850392" y="1773936"/>
            <a:ext cx="91440" cy="9144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05840" y="1773936"/>
            <a:ext cx="91440" cy="91440"/>
          </a:xfrm>
          <a:prstGeom prst="ellipse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browser-screen" descr="w_bo_communit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947672"/>
            <a:ext cx="6766560" cy="4229100"/>
          </a:xfrm>
          <a:prstGeom prst="rect">
            <a:avLst/>
          </a:prstGeom>
        </p:spPr>
      </p:pic>
      <p:sp>
        <p:nvSpPr>
          <p:cNvPr id="9" name="icon-bg-build"/>
          <p:cNvSpPr/>
          <p:nvPr/>
        </p:nvSpPr>
        <p:spPr>
          <a:xfrm>
            <a:off x="7772400" y="1783080"/>
            <a:ext cx="548640" cy="548640"/>
          </a:xfrm>
          <a:prstGeom prst="ellipse">
            <a:avLst/>
          </a:prstGeom>
          <a:solidFill>
            <a:srgbClr val="0B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" name="icon-build" descr="i2_build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100" y="1903780"/>
            <a:ext cx="307238" cy="3072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03920" y="1755648"/>
            <a:ext cx="3154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Platform at a glance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0" y="2130552"/>
            <a:ext cx="3154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Communities, properties, visits today, trials and revenue.</a:t>
            </a:r>
          </a:p>
        </p:txBody>
      </p:sp>
      <p:sp>
        <p:nvSpPr>
          <p:cNvPr id="13" name="icon-bg-people"/>
          <p:cNvSpPr/>
          <p:nvPr/>
        </p:nvSpPr>
        <p:spPr>
          <a:xfrm>
            <a:off x="7772400" y="3246120"/>
            <a:ext cx="548640" cy="548640"/>
          </a:xfrm>
          <a:prstGeom prst="ellipse">
            <a:avLst/>
          </a:prstGeom>
          <a:solidFill>
            <a:srgbClr val="0B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icon-people" descr="i2_people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3100" y="3366820"/>
            <a:ext cx="307238" cy="3072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03920" y="3218688"/>
            <a:ext cx="3154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Search everything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0" y="3593591"/>
            <a:ext cx="3154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Communities, flats, owners, users and visits with photos.</a:t>
            </a:r>
          </a:p>
        </p:txBody>
      </p:sp>
      <p:sp>
        <p:nvSpPr>
          <p:cNvPr id="17" name="icon-bg-lock"/>
          <p:cNvSpPr/>
          <p:nvPr/>
        </p:nvSpPr>
        <p:spPr>
          <a:xfrm>
            <a:off x="7772400" y="4709160"/>
            <a:ext cx="548640" cy="548640"/>
          </a:xfrm>
          <a:prstGeom prst="ellipse">
            <a:avLst/>
          </a:prstGeom>
          <a:solidFill>
            <a:srgbClr val="0B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icon-lock" descr="i2_lock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100" y="4829860"/>
            <a:ext cx="307238" cy="3072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03920" y="4681728"/>
            <a:ext cx="3154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1A4A"/>
                </a:solidFill>
                <a:latin typeface="Arial"/>
              </a:rPr>
              <a:t>Privacy by role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5056632"/>
            <a:ext cx="3154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1F2937"/>
                </a:solidFill>
                <a:latin typeface="Calibri"/>
              </a:rPr>
              <a:t>Back-office staff see guard contacts only; super admins see all.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kicker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2563EB"/>
                </a:solidFill>
                <a:latin typeface="Arial"/>
              </a:rPr>
              <a:t>PRICING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48640" y="65836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0B1A4A"/>
                </a:solidFill>
                <a:latin typeface="Arial"/>
              </a:rPr>
              <a:t>Pay by the size of your community, after a free month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3474720" cy="3566160"/>
          </a:xfrm>
          <a:prstGeom prst="roundRect">
            <a:avLst>
              <a:gd name="adj" fmla="val 6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2563EB"/>
                </a:solidFill>
                <a:latin typeface="Arial"/>
              </a:rPr>
              <a:t>Silver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60320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B6475"/>
                </a:solidFill>
                <a:latin typeface="Calibri"/>
              </a:rPr>
              <a:t>1 – 50 flats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108960"/>
            <a:ext cx="2743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1" i="0">
                <a:solidFill>
                  <a:srgbClr val="0B1A4A"/>
                </a:solidFill>
                <a:latin typeface="Arial"/>
              </a:rPr>
              <a:t>₹150</a:t>
            </a:r>
            <a:r>
              <a:rPr sz="1600" b="0" i="0">
                <a:solidFill>
                  <a:srgbClr val="0B1A4A"/>
                </a:solidFill>
                <a:latin typeface="Calibri"/>
              </a:rPr>
              <a:t> /month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11480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1F2937"/>
                </a:solidFill>
                <a:latin typeface="Calibri"/>
              </a:rPr>
              <a:t>₹1,620 a year (10% off)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57200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B6475"/>
                </a:solidFill>
                <a:latin typeface="Calibri"/>
              </a:rPr>
              <a:t>Unlimited guards, gates and visits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783080"/>
            <a:ext cx="3474720" cy="3566160"/>
          </a:xfrm>
          <a:prstGeom prst="roundRect">
            <a:avLst>
              <a:gd name="adj" fmla="val 6000"/>
            </a:avLst>
          </a:prstGeom>
          <a:solidFill>
            <a:srgbClr val="0B1A4A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663440" y="21031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59E0B"/>
                </a:solidFill>
                <a:latin typeface="Arial"/>
              </a:rPr>
              <a:t>Gold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560320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C7D5F5"/>
                </a:solidFill>
                <a:latin typeface="Calibri"/>
              </a:rPr>
              <a:t>51 – 200 flats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3108960"/>
            <a:ext cx="2743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1" i="0">
                <a:solidFill>
                  <a:srgbClr val="FFFFFF"/>
                </a:solidFill>
                <a:latin typeface="Arial"/>
              </a:rPr>
              <a:t>₹450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 /month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411480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₹4,320 a year (20% off)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457200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C7D5F5"/>
                </a:solidFill>
                <a:latin typeface="Calibri"/>
              </a:rPr>
              <a:t>Unlimited guards, gates and visits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783080"/>
            <a:ext cx="3474720" cy="3566160"/>
          </a:xfrm>
          <a:prstGeom prst="roundRect">
            <a:avLst>
              <a:gd name="adj" fmla="val 6000"/>
            </a:avLst>
          </a:prstGeom>
          <a:solidFill>
            <a:srgbClr val="EE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412480" y="21031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0B1A4A"/>
                </a:solidFill>
                <a:latin typeface="Arial"/>
              </a:rPr>
              <a:t>Platinum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2560320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B6475"/>
                </a:solidFill>
                <a:latin typeface="Calibri"/>
              </a:rPr>
              <a:t>201+ flats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3108960"/>
            <a:ext cx="2743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1" i="0">
                <a:solidFill>
                  <a:srgbClr val="0B1A4A"/>
                </a:solidFill>
                <a:latin typeface="Arial"/>
              </a:rPr>
              <a:t>₹900</a:t>
            </a:r>
            <a:r>
              <a:rPr sz="1600" b="0" i="0">
                <a:solidFill>
                  <a:srgbClr val="0B1A4A"/>
                </a:solidFill>
                <a:latin typeface="Calibri"/>
              </a:rPr>
              <a:t> /month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411480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1F2937"/>
                </a:solidFill>
                <a:latin typeface="Calibri"/>
              </a:rPr>
              <a:t>₹7,560 a year (30% off)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0" y="457200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B6475"/>
                </a:solidFill>
                <a:latin typeface="Calibri"/>
              </a:rPr>
              <a:t>Unlimited guards, gates and visits</a:t>
            </a:r>
          </a:p>
        </p:txBody>
      </p:sp>
      <p:sp>
        <p:nvSpPr>
          <p:cNvPr id="22" name="icon-bg-check"/>
          <p:cNvSpPr/>
          <p:nvPr/>
        </p:nvSpPr>
        <p:spPr>
          <a:xfrm>
            <a:off x="548640" y="5623560"/>
            <a:ext cx="457200" cy="4572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3" name="icon-check" descr="i2_check_255_255_2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724144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88720" y="5623560"/>
            <a:ext cx="10424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1F2937"/>
                </a:solidFill>
                <a:latin typeface="Calibri"/>
              </a:rPr>
              <a:t>Every community starts with a 1-month free trial, with no card needed. Payments by Razorpay: cards, UPI and net banking.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5B6475"/>
                </a:solidFill>
                <a:latin typeface="Calibri"/>
              </a:rPr>
              <a:t>SuperGuard  ·  Visitor management for gated communities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2591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5B6475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A4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59E0B"/>
                </a:solidFill>
                <a:latin typeface="Arial"/>
              </a:rPr>
              <a:t>GET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77724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rial"/>
              </a:rPr>
              <a:t>Make your gate smarter this week</a:t>
            </a:r>
          </a:p>
        </p:txBody>
      </p:sp>
      <p:sp>
        <p:nvSpPr>
          <p:cNvPr id="5" name="icon-bg-globe"/>
          <p:cNvSpPr/>
          <p:nvPr/>
        </p:nvSpPr>
        <p:spPr>
          <a:xfrm>
            <a:off x="548640" y="3063240"/>
            <a:ext cx="594360" cy="59436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icon-globe" descr="i2_globe_255_255_2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99" y="3193999"/>
            <a:ext cx="332841" cy="3328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3044952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Arial"/>
              </a:rPr>
              <a:t>Sign up at apsuma.com/superguard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342900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C7D5F5"/>
                </a:solidFill>
                <a:latin typeface="Calibri"/>
              </a:rPr>
              <a:t>Create the community, add gates and flats.</a:t>
            </a:r>
          </a:p>
        </p:txBody>
      </p:sp>
      <p:sp>
        <p:nvSpPr>
          <p:cNvPr id="9" name="icon-bg-people"/>
          <p:cNvSpPr/>
          <p:nvPr/>
        </p:nvSpPr>
        <p:spPr>
          <a:xfrm>
            <a:off x="548640" y="4114800"/>
            <a:ext cx="594360" cy="59436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0" name="icon-people" descr="i2_people_255_255_2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" y="4245559"/>
            <a:ext cx="332841" cy="3328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71600" y="4096512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Arial"/>
              </a:rPr>
              <a:t>Invite your 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448056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C7D5F5"/>
                </a:solidFill>
                <a:latin typeface="Calibri"/>
              </a:rPr>
              <a:t>Guards, admins and owners join by email.</a:t>
            </a:r>
          </a:p>
        </p:txBody>
      </p:sp>
      <p:sp>
        <p:nvSpPr>
          <p:cNvPr id="13" name="icon-bg-download"/>
          <p:cNvSpPr/>
          <p:nvPr/>
        </p:nvSpPr>
        <p:spPr>
          <a:xfrm>
            <a:off x="548640" y="5166360"/>
            <a:ext cx="594360" cy="59436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4" name="icon-download" descr="i2_download_255_255_2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99" y="5297119"/>
            <a:ext cx="332841" cy="33284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71600" y="5148072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FFFFFF"/>
                </a:solidFill>
                <a:latin typeface="Arial"/>
              </a:rPr>
              <a:t>Install the app at the gate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553212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C7D5F5"/>
                </a:solidFill>
                <a:latin typeface="Calibri"/>
              </a:rPr>
              <a:t>Download for Android from the website and sign in.</a:t>
            </a:r>
          </a:p>
        </p:txBody>
      </p:sp>
      <p:sp>
        <p:nvSpPr>
          <p:cNvPr id="17" name="phone-frame"/>
          <p:cNvSpPr/>
          <p:nvPr/>
        </p:nvSpPr>
        <p:spPr>
          <a:xfrm>
            <a:off x="8714232" y="850392"/>
            <a:ext cx="2701593" cy="5157216"/>
          </a:xfrm>
          <a:prstGeom prst="roundRect">
            <a:avLst>
              <a:gd name="adj" fmla="val 9000"/>
            </a:avLst>
          </a:prstGeom>
          <a:solidFill>
            <a:srgbClr val="111827"/>
          </a:solidFill>
          <a:ln>
            <a:noFill/>
          </a:ln>
          <a:effectLst>
            <a:outerShdw blurRad="228600" dist="50800" dir="5400000" algn="t" rotWithShape="0">
              <a:srgbClr val="0B1A4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18" name="phone-screen" descr="p_m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8240" y="914400"/>
            <a:ext cx="2573577" cy="50292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8640" y="626364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C7D5F5"/>
                </a:solidFill>
                <a:latin typeface="Calibri"/>
              </a:rPr>
              <a:t>User guide: apsuma.com/superguard/help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