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4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731520" y="1417320"/>
            <a:ext cx="603504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1" i="0">
                <a:solidFill>
                  <a:srgbClr val="FFFFFF"/>
                </a:solidFill>
                <a:latin typeface="Cambria"/>
              </a:rPr>
              <a:t>SPlug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743200"/>
            <a:ext cx="5852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7FB98A"/>
                </a:solidFill>
                <a:latin typeface="Cambria"/>
              </a:rPr>
              <a:t>Smart plugs that look after your battery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977639"/>
            <a:ext cx="5486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D6E4D9"/>
                </a:solidFill>
                <a:latin typeface="Calibri"/>
              </a:rPr>
              <a:t>Charge-aware automation for phones and laptops, with remote control, schedules and history on Android, Windows and the web.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257800"/>
            <a:ext cx="3017520" cy="548640"/>
          </a:xfrm>
          <a:prstGeom prst="roundRect">
            <a:avLst>
              <a:gd name="adj" fmla="val 30000"/>
            </a:avLst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52578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apsuma.com/splug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23760" y="822960"/>
            <a:ext cx="4206240" cy="52120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plug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1188720"/>
            <a:ext cx="4206240" cy="4206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23760" y="5440680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 i="1">
                <a:solidFill>
                  <a:srgbClr val="D6E4D9"/>
                </a:solidFill>
                <a:latin typeface="Calibri"/>
              </a:rPr>
              <a:t>Your plug has opinions about 100%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The problem: chargers never know when to stop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Leaving a lithium battery pinned at 100% on the charger wears it out faster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539496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" y="2057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039112"/>
            <a:ext cx="4160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F4A33"/>
                </a:solidFill>
                <a:latin typeface="Cambria"/>
              </a:rPr>
              <a:t>Overnight charging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484632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D6B61"/>
                </a:solidFill>
                <a:latin typeface="Calibri"/>
              </a:rPr>
              <a:t>Phones and laptops sit at full charge for hours. Heat and a constantly full battery shorten its life.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83080"/>
            <a:ext cx="539496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92240" y="2057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8040" y="2039112"/>
            <a:ext cx="4160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F4A33"/>
                </a:solidFill>
                <a:latin typeface="Cambria"/>
              </a:rPr>
              <a:t>Manual switching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743200"/>
            <a:ext cx="484632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D6B61"/>
                </a:solidFill>
                <a:latin typeface="Calibri"/>
              </a:rPr>
              <a:t>You must remember to unplug in time, and to plug back in before the battery runs flat.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23360"/>
            <a:ext cx="539496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14400" y="429768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4279392"/>
            <a:ext cx="4160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F4A33"/>
                </a:solidFill>
                <a:latin typeface="Cambria"/>
              </a:rPr>
              <a:t>Plugs that cannot see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83480"/>
            <a:ext cx="484632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D6B61"/>
                </a:solidFill>
                <a:latin typeface="Calibri"/>
              </a:rPr>
              <a:t>Ordinary smart plugs run timers only. They have no idea what the battery level 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4023360"/>
            <a:ext cx="539496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92240" y="429768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279392"/>
            <a:ext cx="4160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F4A33"/>
                </a:solidFill>
                <a:latin typeface="Cambria"/>
              </a:rPr>
              <a:t>No accountability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983480"/>
            <a:ext cx="484632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D6B61"/>
                </a:solidFill>
                <a:latin typeface="Calibri"/>
              </a:rPr>
              <a:t>When a plug switched, nobody can say who or what did it: app, schedule or the button.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4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63093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mbria"/>
              </a:rPr>
              <a:t>The answer: a plug that</a:t>
            </a:r>
          </a:p>
          <a:p>
            <a:pPr algn="l"/>
            <a:r>
              <a:rPr sz="3600" b="1" i="0">
                <a:solidFill>
                  <a:srgbClr val="FFFFFF"/>
                </a:solidFill>
                <a:latin typeface="Cambria"/>
              </a:rPr>
              <a:t>reads the battery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74519"/>
            <a:ext cx="5852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D6E4D9"/>
                </a:solidFill>
                <a:latin typeface="Calibri"/>
              </a:rPr>
              <a:t>SPlug links a Wi-Fi smart plug to the battery of the device it charges. It cuts power at your upper limit and restores it at your lower limit, automatically.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3291840"/>
            <a:ext cx="1783080" cy="219456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3520440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FF5A28"/>
                </a:solidFill>
                <a:latin typeface="Cambria"/>
              </a:rPr>
              <a:t>80%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19" y="4480560"/>
            <a:ext cx="1600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Switch OFF level</a:t>
            </a:r>
          </a:p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(you choose)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06039" y="3291840"/>
            <a:ext cx="1783080" cy="219456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39" y="3520440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FF5A28"/>
                </a:solidFill>
                <a:latin typeface="Cambria"/>
              </a:rPr>
              <a:t>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79" y="4480560"/>
            <a:ext cx="1600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Switch ON level</a:t>
            </a:r>
          </a:p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(you choose)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3291840"/>
            <a:ext cx="1783080" cy="219456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3520440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400" b="1" i="0">
                <a:solidFill>
                  <a:srgbClr val="FF5A28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4480560"/>
            <a:ext cx="1600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Platforms:</a:t>
            </a:r>
          </a:p>
          <a:p>
            <a:pPr algn="ctr"/>
            <a:r>
              <a:rPr sz="1300" b="0" i="0">
                <a:solidFill>
                  <a:srgbClr val="D6E4D9"/>
                </a:solidFill>
                <a:latin typeface="Calibri"/>
              </a:rPr>
              <a:t>Android, Windows, web</a:t>
            </a:r>
          </a:p>
        </p:txBody>
      </p:sp>
      <p:pic>
        <p:nvPicPr>
          <p:cNvPr id="13" name="Picture 12" descr="p_batte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640080"/>
            <a:ext cx="2780972" cy="52120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40880" y="598932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9FB8A6"/>
                </a:solidFill>
                <a:latin typeface="Calibri"/>
              </a:rPr>
              <a:t>Battery automation screen on Android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FB8A6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FB8A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Why SPlug is different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Most smart-plug apps are remote controls. SPlug makes decisions.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737360"/>
            <a:ext cx="68580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Capability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79" y="173736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CFE0D3"/>
                </a:solidFill>
                <a:latin typeface="Calibri"/>
              </a:rPr>
              <a:t>Typical plug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0" y="1737360"/>
            <a:ext cx="16459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5A28"/>
                </a:solidFill>
                <a:latin typeface="Calibri"/>
              </a:rPr>
              <a:t>SPlug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23160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42316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Reads the battery level of the charging device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242316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C2BC"/>
                </a:solidFill>
                <a:latin typeface="Calibri"/>
              </a:rPr>
              <a:t>No</a:t>
            </a:r>
          </a:p>
        </p:txBody>
      </p:sp>
      <p:sp>
        <p:nvSpPr>
          <p:cNvPr id="11" name="Oval 10"/>
          <p:cNvSpPr/>
          <p:nvPr/>
        </p:nvSpPr>
        <p:spPr>
          <a:xfrm>
            <a:off x="10332719" y="2496312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063239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063239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OFF at the upper limit, back ON at the lower limit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3063239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C2BC"/>
                </a:solidFill>
                <a:latin typeface="Calibri"/>
              </a:rPr>
              <a:t>No</a:t>
            </a:r>
          </a:p>
        </p:txBody>
      </p:sp>
      <p:sp>
        <p:nvSpPr>
          <p:cNvPr id="15" name="Oval 14"/>
          <p:cNvSpPr/>
          <p:nvPr/>
        </p:nvSpPr>
        <p:spPr>
          <a:xfrm>
            <a:off x="10332719" y="3136391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70332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Detects charging from another charger and backs 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37033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C2BC"/>
                </a:solidFill>
                <a:latin typeface="Calibri"/>
              </a:rPr>
              <a:t>No</a:t>
            </a:r>
          </a:p>
        </p:txBody>
      </p:sp>
      <p:sp>
        <p:nvSpPr>
          <p:cNvPr id="19" name="Oval 18"/>
          <p:cNvSpPr/>
          <p:nvPr/>
        </p:nvSpPr>
        <p:spPr>
          <a:xfrm>
            <a:off x="10332719" y="3776472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343400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Phone, Windows laptop and web, one account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434340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C2BC"/>
                </a:solidFill>
                <a:latin typeface="Calibri"/>
              </a:rPr>
              <a:t>No</a:t>
            </a:r>
          </a:p>
        </p:txBody>
      </p:sp>
      <p:sp>
        <p:nvSpPr>
          <p:cNvPr id="23" name="Oval 22"/>
          <p:cNvSpPr/>
          <p:nvPr/>
        </p:nvSpPr>
        <p:spPr>
          <a:xfrm>
            <a:off x="10332719" y="4416552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983479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79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History that says why: app, schedule, battery, plug button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983479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B9C2BC"/>
                </a:solidFill>
                <a:latin typeface="Calibri"/>
              </a:rPr>
              <a:t>No</a:t>
            </a:r>
          </a:p>
        </p:txBody>
      </p:sp>
      <p:sp>
        <p:nvSpPr>
          <p:cNvPr id="27" name="Oval 26"/>
          <p:cNvSpPr/>
          <p:nvPr/>
        </p:nvSpPr>
        <p:spPr>
          <a:xfrm>
            <a:off x="10332719" y="5056631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5623560"/>
            <a:ext cx="1088136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562356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D2B21"/>
                </a:solidFill>
                <a:latin typeface="Calibri"/>
              </a:rPr>
              <a:t>Schedules run on the server, phone can be off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79" y="562356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500" b="1" i="0">
                <a:solidFill>
                  <a:srgbClr val="5D6B61"/>
                </a:solidFill>
                <a:latin typeface="Calibri"/>
              </a:rPr>
              <a:t>Yes</a:t>
            </a:r>
          </a:p>
        </p:txBody>
      </p:sp>
      <p:sp>
        <p:nvSpPr>
          <p:cNvPr id="31" name="Oval 30"/>
          <p:cNvSpPr/>
          <p:nvPr/>
        </p:nvSpPr>
        <p:spPr>
          <a:xfrm>
            <a:off x="10332719" y="5696712"/>
            <a:ext cx="402336" cy="40233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The logic: a simple, safe state machine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Edge-triggered, so it sends one command per event, never a stream of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A. Reached the upper limit while charging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2743200" cy="114300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ARMED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72491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watching battery level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74720" y="2670048"/>
            <a:ext cx="128016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83280" y="201168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5D6B61"/>
                </a:solidFill>
                <a:latin typeface="Calibri"/>
              </a:rPr>
              <a:t>plugged in and level ≥ OFF limit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46320" y="2103120"/>
            <a:ext cx="2743200" cy="1143000"/>
          </a:xfrm>
          <a:prstGeom prst="roundRect">
            <a:avLst>
              <a:gd name="adj" fmla="val 8000"/>
            </a:avLst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83480" y="2286000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PLUG OFF SENT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72491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power cut, battery rests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680960" y="2670048"/>
            <a:ext cx="128016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89520" y="2011680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5D6B61"/>
                </a:solidFill>
                <a:latin typeface="Calibri"/>
              </a:rPr>
              <a:t>level drops, or power lost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210312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2286000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RE-ARMED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2724912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ready for next cycle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36576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B. Reached the lower limit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2743200" cy="114300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251960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ARMED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69087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watching battery level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474720" y="4636008"/>
            <a:ext cx="128016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383280" y="397763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5D6B61"/>
                </a:solidFill>
                <a:latin typeface="Calibri"/>
              </a:rPr>
              <a:t>level ≤ ON limit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846320" y="4069080"/>
            <a:ext cx="2743200" cy="1143000"/>
          </a:xfrm>
          <a:prstGeom prst="roundRect">
            <a:avLst>
              <a:gd name="adj" fmla="val 8000"/>
            </a:avLst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983480" y="4251960"/>
            <a:ext cx="24688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PLUG ON SENT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3480" y="469087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charging resumes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680960" y="4636008"/>
            <a:ext cx="128016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589520" y="3977639"/>
            <a:ext cx="14630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5D6B61"/>
                </a:solidFill>
                <a:latin typeface="Calibri"/>
              </a:rPr>
              <a:t>level rises above the limit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52560" y="406908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89720" y="4251960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mbria"/>
              </a:rPr>
              <a:t>RE-ARMED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89720" y="4690872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ready for next cycle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5577840"/>
            <a:ext cx="10881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D6B61"/>
                </a:solidFill>
                <a:latin typeface="Calibri"/>
              </a:rPr>
              <a:t>If someone switches the plug back on above the limit, losing power re-arms the rule so the plug is switched off again.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Built-in safeguards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Real homes have several phones, flaky Wi-Fi and aggressive battery savers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" y="2057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039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Retries with back-off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Each command is tried up to 3 times, 2 s then 4 s apart. A failure just waits for the next check.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783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72000" y="2057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2039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Charger check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743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45 s after switching off, if the phone is still charging it is on another charger. The plug goes back on and automation pauses.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783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229600" y="2057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15400" y="2039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One plug per device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2743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Each phone or PC protects one plug, so several devices on one account never fight each other.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069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4400" y="4343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4325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Keeps running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A foreground service restarts after reboot, with guidance for MIUI, Samsung, Oppo and other battery killers.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4069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572000" y="4343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57800" y="4325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Server-side schedules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029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Timers run from the server's cron, so they fire even when your phone is off or out of battery.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406908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600" y="4343400"/>
            <a:ext cx="502920" cy="502920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15400" y="4325112"/>
            <a:ext cx="22402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2F4A33"/>
                </a:solidFill>
                <a:latin typeface="Cambria"/>
              </a:rPr>
              <a:t>Full audit trail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5029200"/>
            <a:ext cx="2926079" cy="1005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Every switch is logged with its reason: app, schedule, battery automation, or the button on the plug.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How it fits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One account, three ways in, one cloud path to the plug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2651760" cy="10972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947672"/>
            <a:ext cx="24688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Android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350008"/>
            <a:ext cx="243230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Kotlin + Compose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08960"/>
            <a:ext cx="2651760" cy="10972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19" y="3273552"/>
            <a:ext cx="24688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Windows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75887"/>
            <a:ext cx="243230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C# .NET 8 WPF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34840"/>
            <a:ext cx="2651760" cy="10972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19" y="4599431"/>
            <a:ext cx="24688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Web admin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001768"/>
            <a:ext cx="243230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Browser, any device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383280" y="2331720"/>
            <a:ext cx="1097280" cy="128016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383280" y="3611880"/>
            <a:ext cx="1097280" cy="4572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383280" y="4114800"/>
            <a:ext cx="1097280" cy="86868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572000" y="2743200"/>
            <a:ext cx="2651760" cy="2011680"/>
          </a:xfrm>
          <a:prstGeom prst="roundRect">
            <a:avLst>
              <a:gd name="adj" fmla="val 8000"/>
            </a:avLst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2907792"/>
            <a:ext cx="24688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SPlug server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81728" y="3310128"/>
            <a:ext cx="243230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PHP 8 REST API + MySQL
Cron: schedules, energy
apsuma.com/splug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15200" y="3749039"/>
            <a:ext cx="91440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229600" y="2743200"/>
            <a:ext cx="1737360" cy="2011680"/>
          </a:xfrm>
          <a:prstGeom prst="roundRect">
            <a:avLst>
              <a:gd name="adj" fmla="val 8000"/>
            </a:avLst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40" y="2907792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Tuya 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7" y="3310128"/>
            <a:ext cx="151790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D6E4D9"/>
                </a:solidFill>
                <a:latin typeface="Calibri"/>
              </a:rPr>
              <a:t>OpenAPI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0058400" y="3749039"/>
            <a:ext cx="457200" cy="0"/>
          </a:xfrm>
          <a:prstGeom prst="line">
            <a:avLst/>
          </a:prstGeom>
          <a:ln w="31750">
            <a:solidFill>
              <a:srgbClr val="FF5A2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0607040" y="3017520"/>
            <a:ext cx="941832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98480" y="3182112"/>
            <a:ext cx="75895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 i="0">
                <a:solidFill>
                  <a:srgbClr val="2F4A33"/>
                </a:solidFill>
                <a:latin typeface="Cambria"/>
              </a:rPr>
              <a:t>Plug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6767" y="3584448"/>
            <a:ext cx="722376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0">
                <a:solidFill>
                  <a:srgbClr val="5D6B61"/>
                </a:solidFill>
                <a:latin typeface="Calibri"/>
              </a:rPr>
              <a:t>Wi-Fi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5029200"/>
            <a:ext cx="6949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1">
                <a:solidFill>
                  <a:srgbClr val="5D6B61"/>
                </a:solidFill>
                <a:latin typeface="Calibri"/>
              </a:rPr>
              <a:t>Phone only: Tuya App SDK talks to the cloud directly for pairing new plugs, scenes and Tuya's device panel.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5806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Passwords stay on the SPlug server; Tuya never sees them. Each user gets an opaque session token.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Technologies used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716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4400" y="16459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16459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Android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774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Kotlin, Jetpack Compose, MVVM, Retrofit, foreground service, Tuya Smart App SDK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3716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16459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800" y="16459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Windows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3774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C# on .NET 8, WPF, DPAPI-protected token, tray icon, single self-contained EXE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13716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229600" y="16459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15400" y="16459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Backend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3774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PHP 8.1, hand-written router and PSR-4 autoloader, MySQL, REST + bearer tokens, cron jobs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8862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14400" y="41605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41605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Smart-plug cloud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8920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Tuya Cloud OpenAPI (signed requests) and the Tuya App SDK for pairing and scenes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80" y="38862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572000" y="41605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7800" y="41605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Web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48920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Server-rendered PHP admin panel, CSRF-protected, CSP header, responsive layout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886200"/>
            <a:ext cx="347472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229600" y="4160520"/>
            <a:ext cx="502920" cy="502920"/>
          </a:xfrm>
          <a:prstGeom prst="ellipse">
            <a:avLst/>
          </a:prstGeom>
          <a:solidFill>
            <a:srgbClr val="2F4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15400" y="4160520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1" i="0">
                <a:solidFill>
                  <a:srgbClr val="2F4A33"/>
                </a:solidFill>
                <a:latin typeface="Cambria"/>
              </a:rPr>
              <a:t>Build and hosting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4892040"/>
            <a:ext cx="292608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5D6B61"/>
                </a:solidFill>
                <a:latin typeface="Calibri"/>
              </a:rPr>
              <a:t>GitHub Actions build signed APK and EXE; shared cPanel hosting with SMTP for password-reset email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4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mbria"/>
              </a:rPr>
              <a:t>Supported platforms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3520440" cy="29260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19" y="1828800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Android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19" y="246888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F5A28"/>
                </a:solidFill>
                <a:latin typeface="Calibri"/>
              </a:rPr>
              <a:t>Android 8.0 and newer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3017520"/>
            <a:ext cx="292608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D6E4D9"/>
                </a:solidFill>
                <a:latin typeface="Calibri"/>
              </a:rPr>
              <a:t>Full feature set: pairing, scenes, battery automation, energy, alert tones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554480"/>
            <a:ext cx="3520440" cy="29260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1828800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Windows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246888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F5A28"/>
                </a:solidFill>
                <a:latin typeface="Calibri"/>
              </a:rPr>
              <a:t>Windows 10 / 11, 64-bit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3017520"/>
            <a:ext cx="292608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D6E4D9"/>
                </a:solidFill>
                <a:latin typeface="Calibri"/>
              </a:rPr>
              <a:t>One EXE, no installer or .NET needed. Laptop battery automation, tray, autostart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19" y="1554480"/>
            <a:ext cx="3520440" cy="29260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6759" y="1828800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Web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59" y="246888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F5A28"/>
                </a:solidFill>
                <a:latin typeface="Calibri"/>
              </a:rPr>
              <a:t>Any modern browser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59" y="3017520"/>
            <a:ext cx="292608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D6E4D9"/>
                </a:solidFill>
                <a:latin typeface="Calibri"/>
              </a:rPr>
              <a:t>Admin panel, account sign-up, password reset by email, app downloads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9204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Hardware: </a:t>
            </a:r>
            <a:r>
              <a:rPr sz="1600" b="0" i="0">
                <a:solidFill>
                  <a:srgbClr val="D6E4D9"/>
                </a:solidFill>
                <a:latin typeface="Calibri"/>
              </a:rPr>
              <a:t>Tuya-based Wi-Fi smart plugs (socket category), including models with power monitoring.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44068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Not yet: </a:t>
            </a:r>
            <a:r>
              <a:rPr sz="1600" b="0" i="0">
                <a:solidFill>
                  <a:srgbClr val="D6E4D9"/>
                </a:solidFill>
                <a:latin typeface="Calibri"/>
              </a:rPr>
              <a:t>iPhone and macOS.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9FB8A6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9FB8A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Mobile app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Everything about a plug, one tap away</a:t>
            </a:r>
          </a:p>
        </p:txBody>
      </p:sp>
      <p:pic>
        <p:nvPicPr>
          <p:cNvPr id="4" name="Picture 3" descr="p_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219899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85216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2F4A33"/>
                </a:solidFill>
                <a:latin typeface="Calibri"/>
              </a:rPr>
              <a:t>Home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12648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5D6B61"/>
                </a:solidFill>
                <a:latin typeface="Calibri"/>
              </a:rPr>
              <a:t>Plug cards, quick on / off, alert tones</a:t>
            </a:r>
          </a:p>
        </p:txBody>
      </p:sp>
      <p:pic>
        <p:nvPicPr>
          <p:cNvPr id="7" name="Picture 6" descr="p_det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0" y="1600200"/>
            <a:ext cx="2219899" cy="4160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29000" y="585216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2F4A33"/>
                </a:solidFill>
                <a:latin typeface="Calibri"/>
              </a:rPr>
              <a:t>Plug control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612648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5D6B61"/>
                </a:solidFill>
                <a:latin typeface="Calibri"/>
              </a:rPr>
              <a:t>Big power button, timers, automation</a:t>
            </a:r>
          </a:p>
        </p:txBody>
      </p:sp>
      <p:pic>
        <p:nvPicPr>
          <p:cNvPr id="10" name="Picture 9" descr="p_batte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600200"/>
            <a:ext cx="2219899" cy="41605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17920" y="585216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2F4A33"/>
                </a:solidFill>
                <a:latin typeface="Calibri"/>
              </a:rPr>
              <a:t>Battery automation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612648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5D6B61"/>
                </a:solidFill>
                <a:latin typeface="Calibri"/>
              </a:rPr>
              <a:t>Set your OFF and ON levels</a:t>
            </a:r>
          </a:p>
        </p:txBody>
      </p:sp>
      <p:pic>
        <p:nvPicPr>
          <p:cNvPr id="13" name="Picture 12" descr="p_histor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9" y="1600200"/>
            <a:ext cx="2219899" cy="41605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006839" y="585216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2F4A33"/>
                </a:solidFill>
                <a:latin typeface="Calibri"/>
              </a:rPr>
              <a:t>History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39" y="612648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 i="0">
                <a:solidFill>
                  <a:srgbClr val="5D6B61"/>
                </a:solidFill>
                <a:latin typeface="Calibri"/>
              </a:rPr>
              <a:t>Every switch, with the reason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More on the phone</a:t>
            </a:r>
          </a:p>
        </p:txBody>
      </p:sp>
      <p:sp>
        <p:nvSpPr>
          <p:cNvPr id="3" name="Oval 2"/>
          <p:cNvSpPr/>
          <p:nvPr/>
        </p:nvSpPr>
        <p:spPr>
          <a:xfrm>
            <a:off x="640080" y="163677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Pair new plugs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BLE + Wi-Fi or AP mode, guided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2381504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99208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Scenes and automations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temperature, sunrise, schedule, tap-to-run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3126232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043936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Energy monitoring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power, voltage, current, kWh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3870960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788664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Schedules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on / off at set times and days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" y="4615688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533392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Alert tones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four sounds for on, off, connected, disconnected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536041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278120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2F4A33"/>
                </a:solidFill>
                <a:latin typeface="Calibri"/>
              </a:rPr>
              <a:t>Guides built in</a:t>
            </a:r>
            <a:r>
              <a:rPr sz="1600" b="0" i="0">
                <a:solidFill>
                  <a:srgbClr val="5D6B61"/>
                </a:solidFill>
                <a:latin typeface="Calibri"/>
              </a:rPr>
              <a:t>  user guide, FAQ and OEM battery-saver tips</a:t>
            </a:r>
          </a:p>
        </p:txBody>
      </p:sp>
      <p:pic>
        <p:nvPicPr>
          <p:cNvPr id="15" name="Picture 14" descr="phone_ener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103120"/>
            <a:ext cx="2011680" cy="1704180"/>
          </a:xfrm>
          <a:prstGeom prst="rect">
            <a:avLst/>
          </a:prstGeom>
        </p:spPr>
      </p:pic>
      <p:pic>
        <p:nvPicPr>
          <p:cNvPr id="16" name="Picture 15" descr="phone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1463040"/>
            <a:ext cx="2242474" cy="42062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40880" y="38404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1">
                <a:solidFill>
                  <a:srgbClr val="5D6B61"/>
                </a:solidFill>
                <a:latin typeface="Calibri"/>
              </a:rPr>
              <a:t>Energy dashboard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160" y="5760720"/>
            <a:ext cx="224942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 i="1">
                <a:solidFill>
                  <a:srgbClr val="5D6B61"/>
                </a:solidFill>
                <a:latin typeface="Calibri"/>
              </a:rPr>
              <a:t>Scene editor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Windows app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The same account on your desktop, and your laptop's battery protected too</a:t>
            </a:r>
          </a:p>
        </p:txBody>
      </p:sp>
      <p:pic>
        <p:nvPicPr>
          <p:cNvPr id="4" name="Picture 3" descr="win_plu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00200"/>
            <a:ext cx="5669280" cy="4048811"/>
          </a:xfrm>
          <a:prstGeom prst="rect">
            <a:avLst/>
          </a:prstGeom>
        </p:spPr>
      </p:pic>
      <p:pic>
        <p:nvPicPr>
          <p:cNvPr id="5" name="Picture 4" descr="win_setting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343400"/>
            <a:ext cx="2651760" cy="189379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766560" y="172821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0880" y="1645920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Plug cards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live state and power in watts</a:t>
            </a:r>
          </a:p>
        </p:txBody>
      </p:sp>
      <p:sp>
        <p:nvSpPr>
          <p:cNvPr id="8" name="Oval 7"/>
          <p:cNvSpPr/>
          <p:nvPr/>
        </p:nvSpPr>
        <p:spPr>
          <a:xfrm>
            <a:off x="6766560" y="2422144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40880" y="2339848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Tray menu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on / off per plug, runs in background</a:t>
            </a:r>
          </a:p>
        </p:txBody>
      </p:sp>
      <p:sp>
        <p:nvSpPr>
          <p:cNvPr id="10" name="Oval 9"/>
          <p:cNvSpPr/>
          <p:nvPr/>
        </p:nvSpPr>
        <p:spPr>
          <a:xfrm>
            <a:off x="6766560" y="3116072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0" y="3033776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Laptop battery automation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same rules and safeguards</a:t>
            </a:r>
          </a:p>
        </p:txBody>
      </p:sp>
      <p:sp>
        <p:nvSpPr>
          <p:cNvPr id="12" name="Oval 11"/>
          <p:cNvSpPr/>
          <p:nvPr/>
        </p:nvSpPr>
        <p:spPr>
          <a:xfrm>
            <a:off x="6766560" y="3810000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40880" y="3727704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History and schedules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for every plug</a:t>
            </a:r>
          </a:p>
        </p:txBody>
      </p:sp>
      <p:sp>
        <p:nvSpPr>
          <p:cNvPr id="14" name="Oval 13"/>
          <p:cNvSpPr/>
          <p:nvPr/>
        </p:nvSpPr>
        <p:spPr>
          <a:xfrm>
            <a:off x="6766560" y="4503928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40880" y="4421632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Alert tones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and start with Windows</a:t>
            </a:r>
          </a:p>
        </p:txBody>
      </p:sp>
      <p:sp>
        <p:nvSpPr>
          <p:cNvPr id="16" name="Oval 15"/>
          <p:cNvSpPr/>
          <p:nvPr/>
        </p:nvSpPr>
        <p:spPr>
          <a:xfrm>
            <a:off x="6766560" y="519785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0880" y="5115560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4A33"/>
                </a:solidFill>
                <a:latin typeface="Calibri"/>
              </a:rPr>
              <a:t>One EXE</a:t>
            </a:r>
            <a:r>
              <a:rPr sz="1500" b="0" i="0">
                <a:solidFill>
                  <a:srgbClr val="5D6B61"/>
                </a:solidFill>
                <a:latin typeface="Calibri"/>
              </a:rPr>
              <a:t>  Windows 10/11, no install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2F4A33"/>
                </a:solidFill>
                <a:latin typeface="Cambria"/>
              </a:rPr>
              <a:t>Web admin panel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D6B61"/>
                </a:solidFill>
                <a:latin typeface="Calibri"/>
              </a:rPr>
              <a:t>See every user, plug and switch from any browser</a:t>
            </a:r>
          </a:p>
        </p:txBody>
      </p:sp>
      <p:pic>
        <p:nvPicPr>
          <p:cNvPr id="4" name="Picture 3" descr="shot_da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554480"/>
            <a:ext cx="3317488" cy="2331720"/>
          </a:xfrm>
          <a:prstGeom prst="rect">
            <a:avLst/>
          </a:prstGeom>
        </p:spPr>
      </p:pic>
      <p:pic>
        <p:nvPicPr>
          <p:cNvPr id="5" name="Picture 4" descr="shot_pl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1554480"/>
            <a:ext cx="3317488" cy="2331720"/>
          </a:xfrm>
          <a:prstGeom prst="rect">
            <a:avLst/>
          </a:prstGeom>
        </p:spPr>
      </p:pic>
      <p:pic>
        <p:nvPicPr>
          <p:cNvPr id="6" name="Picture 5" descr="shot_log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554480"/>
            <a:ext cx="3730752" cy="233172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40080" y="433425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251960"/>
            <a:ext cx="5120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Dashboard</a:t>
            </a:r>
            <a:r>
              <a:rPr sz="1400" b="0" i="0">
                <a:solidFill>
                  <a:srgbClr val="5D6B61"/>
                </a:solidFill>
                <a:latin typeface="Calibri"/>
              </a:rPr>
              <a:t>  users, plugs online, commands, automations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4977384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895088"/>
            <a:ext cx="5120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User control</a:t>
            </a:r>
            <a:r>
              <a:rPr sz="1400" b="0" i="0">
                <a:solidFill>
                  <a:srgbClr val="5D6B61"/>
                </a:solidFill>
                <a:latin typeface="Calibri"/>
              </a:rPr>
              <a:t>  disable, sign out, reset password</a:t>
            </a:r>
          </a:p>
        </p:txBody>
      </p:sp>
      <p:sp>
        <p:nvSpPr>
          <p:cNvPr id="11" name="Oval 10"/>
          <p:cNvSpPr/>
          <p:nvPr/>
        </p:nvSpPr>
        <p:spPr>
          <a:xfrm>
            <a:off x="6309360" y="4334256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4251960"/>
            <a:ext cx="4937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Plug page</a:t>
            </a:r>
            <a:r>
              <a:rPr sz="1400" b="0" i="0">
                <a:solidFill>
                  <a:srgbClr val="5D6B61"/>
                </a:solidFill>
                <a:latin typeface="Calibri"/>
              </a:rPr>
              <a:t>  live state, remote on / off, history with reasons</a:t>
            </a:r>
          </a:p>
        </p:txBody>
      </p:sp>
      <p:sp>
        <p:nvSpPr>
          <p:cNvPr id="13" name="Oval 12"/>
          <p:cNvSpPr/>
          <p:nvPr/>
        </p:nvSpPr>
        <p:spPr>
          <a:xfrm>
            <a:off x="6309360" y="4977384"/>
            <a:ext cx="128016" cy="128016"/>
          </a:xfrm>
          <a:prstGeom prst="ellipse">
            <a:avLst/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4895088"/>
            <a:ext cx="4937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Clear history</a:t>
            </a:r>
            <a:r>
              <a:rPr sz="1400" b="0" i="0">
                <a:solidFill>
                  <a:srgbClr val="5D6B61"/>
                </a:solidFill>
                <a:latin typeface="Calibri"/>
              </a:rPr>
              <a:t>  per user or for everyone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8064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33"/>
                </a:solidFill>
                <a:latin typeface="Calibri"/>
              </a:rPr>
              <a:t>Public site: </a:t>
            </a:r>
            <a:r>
              <a:rPr sz="1400" b="0" i="0">
                <a:solidFill>
                  <a:srgbClr val="5D6B61"/>
                </a:solidFill>
                <a:latin typeface="Calibri"/>
              </a:rPr>
              <a:t>app downloads, create account, and forgot-password email reset.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8A978E"/>
                </a:solidFill>
                <a:latin typeface="Calibri"/>
              </a:rPr>
              <a:t>SPlug  ·  Smart plugs that look after your battery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008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8A978E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4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731520" y="1554480"/>
            <a:ext cx="64008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mbria"/>
              </a:rPr>
              <a:t>Charge smarter.</a:t>
            </a:r>
          </a:p>
          <a:p>
            <a:pPr algn="l"/>
            <a:r>
              <a:rPr sz="4400" b="1" i="0">
                <a:solidFill>
                  <a:srgbClr val="FFFFFF"/>
                </a:solidFill>
                <a:latin typeface="Cambria"/>
              </a:rPr>
              <a:t>Protect every battery.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5943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D6E4D9"/>
                </a:solidFill>
                <a:latin typeface="Calibri"/>
              </a:rPr>
              <a:t>Download SPlug for Android or Windows, create your account and pair a plug in minutes.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4572000"/>
            <a:ext cx="3017520" cy="548640"/>
          </a:xfrm>
          <a:prstGeom prst="roundRect">
            <a:avLst>
              <a:gd name="adj" fmla="val 30000"/>
            </a:avLst>
          </a:prstGeom>
          <a:solidFill>
            <a:srgbClr val="FF5A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45720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apsuma.com/splug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23760" y="822960"/>
            <a:ext cx="4206240" cy="5212080"/>
          </a:xfrm>
          <a:prstGeom prst="roundRect">
            <a:avLst>
              <a:gd name="adj" fmla="val 8000"/>
            </a:avLst>
          </a:prstGeom>
          <a:solidFill>
            <a:srgbClr val="3F5F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splug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1188720"/>
            <a:ext cx="420624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23760" y="5440680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 i="1">
                <a:solidFill>
                  <a:srgbClr val="D6E4D9"/>
                </a:solidFill>
                <a:latin typeface="Calibri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