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RS Stetho is a low-cost Bluetooth digital stethoscope: an ESP32 with a MEMS microphone streams heart and lung sounds to a phone app and a website, where they are recorded, graphed and screened. This deck walks through what it does and why it matters. Everything shown is real and working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pitch: capture, persistence and sharing, at commodity-hardware cost.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architecture in one line: MEMS mic to ESP32 to BLE to app and web to records and screening.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live signal-quality readout is the coaching feature: it tells the user when the recording is good before they rely on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Zoom, filters and playback; the share image exports exactly the view on screen, and the audio can be shared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indicators, computed on the device from the audio. The caution is built into the product, not just the slide: findings are down-weighted when the signal is not Good.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runs left to right, frequency bottom to top, brighter is louder. This is the clean demo recording: regular columns, no haze.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Privacy, device binding, single-session accounts and administration — the trust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benefit summary, one card per selling point. Keep it concrete.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statement and the project's dedication.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127720"/>
            <a:ext cx="10566400" cy="48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912541"/>
            <a:ext cx="10566400" cy="4132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0B12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127720"/>
            <a:ext cx="10566400" cy="480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912541"/>
            <a:ext cx="10566400" cy="4132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0B12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spc="250" kern="0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BLUETOOTH DIGITAL STETHOSCOPE</a:t>
            </a:r>
            <a:endParaRPr lang="en-US" sz="13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234380"/>
            <a:ext cx="10883392" cy="1083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8330"/>
              </a:lnSpc>
              <a:buNone/>
            </a:pPr>
            <a:r>
              <a:rPr lang="en-US" sz="8500" b="1" i="0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RS Stetho</a:t>
            </a:r>
            <a:endParaRPr lang="en-US" sz="8500" dirty="0"/>
          </a:p>
        </p:txBody>
      </p:sp>
      <p:sp>
        <p:nvSpPr>
          <p:cNvPr id="4" name="Text 2"/>
          <p:cNvSpPr/>
          <p:nvPr/>
        </p:nvSpPr>
        <p:spPr>
          <a:xfrm>
            <a:off x="812800" y="2482751"/>
            <a:ext cx="8241030" cy="784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90"/>
              </a:lnSpc>
              <a:buNone/>
            </a:pPr>
            <a:r>
              <a:rPr lang="en-US" sz="230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Record, visualize and screen heart &amp; lung sounds — on any phone or browser.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812800" y="5814120"/>
            <a:ext cx="293620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E82A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Product overview · October 2026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20497" y="5814120"/>
            <a:ext cx="295870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ESP32 · INMP441 · Web · Android</a:t>
            </a:r>
            <a:endParaRPr lang="en-US" sz="1300" dirty="0"/>
          </a:p>
        </p:txBody>
      </p:sp>
      <p:pic>
        <p:nvPicPr>
          <p:cNvPr id="7" name="Image 0" descr="Heartbeat trac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4318000"/>
            <a:ext cx="12192000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0E7FB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IDEA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53120"/>
            <a:ext cx="9810750" cy="1012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888"/>
              </a:lnSpc>
              <a:buNone/>
            </a:pPr>
            <a:r>
              <a:rPr lang="en-US" sz="3600" b="1" i="0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 stethoscope that remembers, shows and shares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800" y="2267545"/>
            <a:ext cx="9418320" cy="6082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95"/>
              </a:lnSpc>
              <a:buNone/>
            </a:pPr>
            <a:r>
              <a:rPr lang="en-US" sz="170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traditional stethoscope is analog and momentary — the sound is gone the instant you lift it. RS Stetho turns every auscultation into a record you can see, measure, replay and send.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15975" y="3209131"/>
            <a:ext cx="3380284" cy="1888331"/>
          </a:xfrm>
          <a:prstGeom prst="roundRect">
            <a:avLst>
              <a:gd name="adj" fmla="val 5885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8550" y="3491706"/>
            <a:ext cx="2899588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Affordable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8550" y="3854847"/>
            <a:ext cx="2899588" cy="985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Built from an ESP32 and a MEMS microphone — a small fraction of the cost of a commercial digital stethoscope.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405809" y="3209131"/>
            <a:ext cx="3380383" cy="1888331"/>
          </a:xfrm>
          <a:prstGeom prst="roundRect">
            <a:avLst>
              <a:gd name="adj" fmla="val 5885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88384" y="3491706"/>
            <a:ext cx="289969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Connected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688384" y="3854847"/>
            <a:ext cx="2899690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Streams over Bluetooth to a phone or a browser. No cables and no proprietary dock to carry.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995741" y="3209131"/>
            <a:ext cx="3380284" cy="1888331"/>
          </a:xfrm>
          <a:prstGeom prst="roundRect">
            <a:avLst>
              <a:gd name="adj" fmla="val 5885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8316" y="3491706"/>
            <a:ext cx="2899588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Objective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278316" y="3854847"/>
            <a:ext cx="2899588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Fleeting sounds become waveforms, spectrograms and screening metrics that anyone can review later.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HOW IT WORKS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4042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i="0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Three parts, one signal path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75" y="2030016"/>
            <a:ext cx="2982317" cy="2218432"/>
          </a:xfrm>
          <a:prstGeom prst="roundRect">
            <a:avLst>
              <a:gd name="adj" fmla="val 5009"/>
            </a:avLst>
          </a:prstGeom>
          <a:solidFill>
            <a:srgbClr val="121E33"/>
          </a:solidFill>
          <a:ln w="6350">
            <a:solidFill>
              <a:srgbClr val="22304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8550" y="2312591"/>
            <a:ext cx="248968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01 · Device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98550" y="2680891"/>
            <a:ext cx="248968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Chest piece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98550" y="3041551"/>
            <a:ext cx="2489682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 ESP32 and an INMP441 MEMS microphone in a 3D-printed housing digitize the body sound.</a:t>
            </a:r>
            <a:endParaRPr lang="en-US" sz="1300" dirty="0"/>
          </a:p>
        </p:txBody>
      </p:sp>
      <p:pic>
        <p:nvPicPr>
          <p:cNvPr id="8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030067" y="3043932"/>
            <a:ext cx="342900" cy="1905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604742" y="2030016"/>
            <a:ext cx="2982416" cy="2218432"/>
          </a:xfrm>
          <a:prstGeom prst="roundRect">
            <a:avLst>
              <a:gd name="adj" fmla="val 5009"/>
            </a:avLst>
          </a:prstGeom>
          <a:solidFill>
            <a:srgbClr val="121E33"/>
          </a:solidFill>
          <a:ln w="6350">
            <a:solidFill>
              <a:srgbClr val="22304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317" y="2312591"/>
            <a:ext cx="248978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02 · Connect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887317" y="2680891"/>
            <a:ext cx="248978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Bluetooth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887317" y="3041551"/>
            <a:ext cx="248978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sound streams live over Bluetooth Low Energy to the Android app or the website.</a:t>
            </a:r>
            <a:endParaRPr lang="en-US" sz="1300" dirty="0"/>
          </a:p>
        </p:txBody>
      </p:sp>
      <p:pic>
        <p:nvPicPr>
          <p:cNvPr id="13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818934" y="3043932"/>
            <a:ext cx="342900" cy="1905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393609" y="2030016"/>
            <a:ext cx="2982416" cy="2218432"/>
          </a:xfrm>
          <a:prstGeom prst="roundRect">
            <a:avLst>
              <a:gd name="adj" fmla="val 5009"/>
            </a:avLst>
          </a:prstGeom>
          <a:solidFill>
            <a:srgbClr val="121E33"/>
          </a:solidFill>
          <a:ln w="6350">
            <a:solidFill>
              <a:srgbClr val="223049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676184" y="2312591"/>
            <a:ext cx="248978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03 · Record &amp; screen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8676184" y="2680891"/>
            <a:ext cx="248978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App &amp; web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8676184" y="3041551"/>
            <a:ext cx="248978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Save it on your device, graph it, and read automatic heart and lung indicators.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15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S Stetho app recording screen with live heart rate and signal qualit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9441" y="819150"/>
            <a:ext cx="2508718" cy="5219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15975" y="815975"/>
            <a:ext cx="3295650" cy="5226050"/>
          </a:xfrm>
          <a:prstGeom prst="roundRect">
            <a:avLst>
              <a:gd name="adj" fmla="val 3757"/>
            </a:avLst>
          </a:prstGeom>
          <a:noFill/>
          <a:ln w="6350">
            <a:solidFill>
              <a:srgbClr val="22304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673600" y="1938635"/>
            <a:ext cx="690676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CAPTURE</a:t>
            </a:r>
            <a:endParaRPr lang="en-US" sz="1200" dirty="0"/>
          </a:p>
        </p:txBody>
      </p:sp>
      <p:sp>
        <p:nvSpPr>
          <p:cNvPr id="5" name="Text 2"/>
          <p:cNvSpPr/>
          <p:nvPr>
            <p:ph type="title"/>
          </p:nvPr>
        </p:nvSpPr>
        <p:spPr>
          <a:xfrm>
            <a:off x="4673600" y="2342455"/>
            <a:ext cx="6906768" cy="532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90"/>
              </a:lnSpc>
              <a:buNone/>
            </a:pPr>
            <a:r>
              <a:rPr lang="en-US" sz="3800" b="1" i="0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Record in seconds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4673600" y="3039666"/>
            <a:ext cx="6906768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AF2F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Connect</a:t>
            </a:r>
            <a:r>
              <a:rPr lang="en-US" sz="1500" dirty="0">
                <a:solidFill>
                  <a:srgbClr val="C4D2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over Bluetooth, place the chest piece, and listen live through headphones.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673600" y="3712766"/>
            <a:ext cx="6906768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AF2F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Live coaching</a:t>
            </a:r>
            <a:r>
              <a:rPr lang="en-US" sz="1500" dirty="0">
                <a:solidFill>
                  <a:srgbClr val="C4D2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shows the heart rate and signal quality as you go — </a:t>
            </a:r>
            <a:r>
              <a:rPr lang="en-US" sz="1500" dirty="0">
                <a:solidFill>
                  <a:srgbClr val="38BD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Good</a:t>
            </a:r>
            <a:r>
              <a:rPr lang="en-US" sz="1500" dirty="0">
                <a:solidFill>
                  <a:srgbClr val="C4D2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</a:t>
            </a:r>
            <a:r>
              <a:rPr lang="en-US" sz="1500" dirty="0">
                <a:solidFill>
                  <a:srgbClr val="F59E0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Fair</a:t>
            </a:r>
            <a:r>
              <a:rPr lang="en-US" sz="1500" dirty="0">
                <a:solidFill>
                  <a:srgbClr val="C4D2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or </a:t>
            </a:r>
            <a:r>
              <a:rPr lang="en-US" sz="1500" dirty="0">
                <a:solidFill>
                  <a:srgbClr val="F59E0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Poor</a:t>
            </a:r>
            <a:r>
              <a:rPr lang="en-US" sz="1500" dirty="0">
                <a:solidFill>
                  <a:srgbClr val="C4D2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with tips like “press firmer”.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673600" y="4385866"/>
            <a:ext cx="6906768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AF2F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Hold still</a:t>
            </a:r>
            <a:r>
              <a:rPr lang="en-US" sz="1500" dirty="0">
                <a:solidFill>
                  <a:srgbClr val="C4D2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for 15–30 seconds, press stop, and save — so you get a clean capture every time.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0E7FB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VISUALIZE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2772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i="0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See every beat</a:t>
            </a:r>
            <a:endParaRPr lang="en-US" sz="3600" dirty="0"/>
          </a:p>
        </p:txBody>
      </p:sp>
      <p:pic>
        <p:nvPicPr>
          <p:cNvPr id="4" name="Image 0" descr="Full recording waveform showing regular heartbeats">    </p:cNvPr>
          <p:cNvPicPr>
            <a:picLocks noChangeAspect="1"/>
          </p:cNvPicPr>
          <p:nvPr/>
        </p:nvPicPr>
        <p:blipFill>
          <a:blip r:embed="rId1"/>
          <a:srcRect l="0" r="0" t="25706" b="25706"/>
          <a:stretch/>
        </p:blipFill>
        <p:spPr>
          <a:xfrm>
            <a:off x="819150" y="1868091"/>
            <a:ext cx="10553700" cy="1333500"/>
          </a:xfrm>
          <a:prstGeom prst="roundRect">
            <a:avLst>
              <a:gd name="adj" fmla="val 6190"/>
            </a:avLst>
          </a:prstGeom>
        </p:spPr>
      </p:pic>
      <p:sp>
        <p:nvSpPr>
          <p:cNvPr id="5" name="Shape 2"/>
          <p:cNvSpPr/>
          <p:nvPr/>
        </p:nvSpPr>
        <p:spPr>
          <a:xfrm>
            <a:off x="815975" y="1864916"/>
            <a:ext cx="10560050" cy="1339850"/>
          </a:xfrm>
          <a:prstGeom prst="roundRect">
            <a:avLst>
              <a:gd name="adj" fmla="val 6398"/>
            </a:avLst>
          </a:prstGeom>
          <a:noFill/>
          <a:ln w="6350">
            <a:solidFill>
              <a:srgbClr val="C3D0E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12800" y="3461941"/>
            <a:ext cx="5860288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0B12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Zoom and pan</a:t>
            </a:r>
            <a:r>
              <a:rPr lang="en-US" sz="14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the trace — scroll or pinch — down to a single lub–dub.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812800" y="4104481"/>
            <a:ext cx="5860288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0B12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Filters</a:t>
            </a:r>
            <a:r>
              <a:rPr lang="en-US" sz="14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isolate the heart band (25–400 Hz), the lung band, or show raw.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12800" y="4747022"/>
            <a:ext cx="5860288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0B12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Play it back</a:t>
            </a:r>
            <a:r>
              <a:rPr lang="en-US" sz="14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at any volume, then </a:t>
            </a:r>
            <a:r>
              <a:rPr lang="en-US" sz="1450" b="1" dirty="0">
                <a:solidFill>
                  <a:srgbClr val="0B122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export</a:t>
            </a:r>
            <a:r>
              <a:rPr lang="en-US" sz="14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the exact view as an image or share the audio.</a:t>
            </a:r>
            <a:endParaRPr lang="en-US" sz="1450" dirty="0"/>
          </a:p>
        </p:txBody>
      </p:sp>
      <p:pic>
        <p:nvPicPr>
          <p:cNvPr id="9" name="Image 1" descr="Waveform zoomed to a few heartbeats">    </p:cNvPr>
          <p:cNvPicPr>
            <a:picLocks noChangeAspect="1"/>
          </p:cNvPicPr>
          <p:nvPr/>
        </p:nvPicPr>
        <p:blipFill>
          <a:blip r:embed="rId2"/>
          <a:srcRect l="9054" r="9054" t="0" b="0"/>
          <a:stretch/>
        </p:blipFill>
        <p:spPr>
          <a:xfrm>
            <a:off x="6813550" y="3498056"/>
            <a:ext cx="4559300" cy="1447800"/>
          </a:xfrm>
          <a:prstGeom prst="roundRect">
            <a:avLst>
              <a:gd name="adj" fmla="val 5702"/>
            </a:avLst>
          </a:prstGeom>
        </p:spPr>
      </p:pic>
      <p:sp>
        <p:nvSpPr>
          <p:cNvPr id="10" name="Shape 6"/>
          <p:cNvSpPr/>
          <p:nvPr/>
        </p:nvSpPr>
        <p:spPr>
          <a:xfrm>
            <a:off x="6810375" y="3494881"/>
            <a:ext cx="4565650" cy="1454150"/>
          </a:xfrm>
          <a:prstGeom prst="roundRect">
            <a:avLst>
              <a:gd name="adj" fmla="val 5895"/>
            </a:avLst>
          </a:prstGeom>
          <a:noFill/>
          <a:ln w="6350">
            <a:solidFill>
              <a:srgbClr val="C3D0E0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807200" y="5028406"/>
            <a:ext cx="4709160" cy="2297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8795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Zoomed to individual beats — S1 then S2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3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75"/>
              </a:lnSpc>
              <a:buNone/>
            </a:pPr>
            <a:r>
              <a:rPr lang="en-US" sz="1196" spc="200" kern="0" dirty="0">
                <a:solidFill>
                  <a:srgbClr val="0E7FB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ANALYSIS</a:t>
            </a:r>
            <a:endParaRPr lang="en-US" sz="1196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22759"/>
            <a:ext cx="10883392" cy="494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721"/>
              </a:lnSpc>
              <a:buNone/>
            </a:pPr>
            <a:r>
              <a:rPr lang="en-US" sz="3544" b="1" i="0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Automatic screening indicators</a:t>
            </a:r>
            <a:endParaRPr lang="en-US" sz="3544" dirty="0"/>
          </a:p>
        </p:txBody>
      </p:sp>
      <p:sp>
        <p:nvSpPr>
          <p:cNvPr id="4" name="Shape 2"/>
          <p:cNvSpPr/>
          <p:nvPr/>
        </p:nvSpPr>
        <p:spPr>
          <a:xfrm>
            <a:off x="815975" y="1848644"/>
            <a:ext cx="3405684" cy="1403251"/>
          </a:xfrm>
          <a:prstGeom prst="roundRect">
            <a:avLst>
              <a:gd name="adj" fmla="val 7014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35050" y="2067719"/>
            <a:ext cx="305656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spc="100" kern="0" dirty="0">
                <a:solidFill>
                  <a:srgbClr val="8795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HEART RATE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035050" y="2314079"/>
            <a:ext cx="3056560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72 bpm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035050" y="2827139"/>
            <a:ext cx="3056560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From the spacing of the heart sounds.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93109" y="1848644"/>
            <a:ext cx="3405684" cy="1403251"/>
          </a:xfrm>
          <a:prstGeom prst="roundRect">
            <a:avLst>
              <a:gd name="adj" fmla="val 7014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2184" y="2067719"/>
            <a:ext cx="305656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spc="100" kern="0" dirty="0">
                <a:solidFill>
                  <a:srgbClr val="8795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RHYTHM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612184" y="2314079"/>
            <a:ext cx="3056560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Regular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12184" y="2827139"/>
            <a:ext cx="3056560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Beat-to-beat variability; flags irregular.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970242" y="1848644"/>
            <a:ext cx="3405684" cy="1403251"/>
          </a:xfrm>
          <a:prstGeom prst="roundRect">
            <a:avLst>
              <a:gd name="adj" fmla="val 7014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89317" y="2067719"/>
            <a:ext cx="305656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spc="100" kern="0" dirty="0">
                <a:solidFill>
                  <a:srgbClr val="8795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S1–S2 TIMING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189317" y="2314079"/>
            <a:ext cx="3056560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320 / 515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189317" y="2827139"/>
            <a:ext cx="3056560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Systole · diastole, in milliseconds.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15975" y="3423345"/>
            <a:ext cx="3405684" cy="1543645"/>
          </a:xfrm>
          <a:prstGeom prst="roundRect">
            <a:avLst>
              <a:gd name="adj" fmla="val 6376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5050" y="3642420"/>
            <a:ext cx="305656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spc="100" kern="0" dirty="0">
                <a:solidFill>
                  <a:srgbClr val="8795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MURMURS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035050" y="3888780"/>
            <a:ext cx="3056560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Screened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1035050" y="4401840"/>
            <a:ext cx="3056560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Systolic &amp; diastolic, graded by intensity.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393109" y="3423345"/>
            <a:ext cx="3405684" cy="1543645"/>
          </a:xfrm>
          <a:prstGeom prst="roundRect">
            <a:avLst>
              <a:gd name="adj" fmla="val 6376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12184" y="3642420"/>
            <a:ext cx="3056560" cy="209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73"/>
              </a:lnSpc>
              <a:buNone/>
            </a:pPr>
            <a:r>
              <a:rPr lang="en-US" sz="1052" spc="100" kern="0" dirty="0">
                <a:solidFill>
                  <a:srgbClr val="8795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LUNGS</a:t>
            </a:r>
            <a:endParaRPr lang="en-US" sz="1052" dirty="0"/>
          </a:p>
        </p:txBody>
      </p:sp>
      <p:sp>
        <p:nvSpPr>
          <p:cNvPr id="22" name="Text 20"/>
          <p:cNvSpPr/>
          <p:nvPr/>
        </p:nvSpPr>
        <p:spPr>
          <a:xfrm>
            <a:off x="4612184" y="3876873"/>
            <a:ext cx="3056560" cy="4594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24"/>
              </a:lnSpc>
              <a:buNone/>
            </a:pPr>
            <a:r>
              <a:rPr lang="en-US" sz="2446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Resp + sounds</a:t>
            </a:r>
            <a:endParaRPr lang="en-US" sz="2446" dirty="0"/>
          </a:p>
        </p:txBody>
      </p:sp>
      <p:sp>
        <p:nvSpPr>
          <p:cNvPr id="23" name="Text 21"/>
          <p:cNvSpPr/>
          <p:nvPr/>
        </p:nvSpPr>
        <p:spPr>
          <a:xfrm>
            <a:off x="4612184" y="4361755"/>
            <a:ext cx="3183434" cy="4115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9"/>
              </a:lnSpc>
              <a:buNone/>
            </a:pPr>
            <a:r>
              <a:rPr lang="en-US" sz="1163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Respiratory rate, wheeze and crackle screen.</a:t>
            </a:r>
            <a:endParaRPr lang="en-US" sz="1163" dirty="0"/>
          </a:p>
        </p:txBody>
      </p:sp>
      <p:sp>
        <p:nvSpPr>
          <p:cNvPr id="24" name="Shape 22"/>
          <p:cNvSpPr/>
          <p:nvPr/>
        </p:nvSpPr>
        <p:spPr>
          <a:xfrm>
            <a:off x="7970242" y="3423345"/>
            <a:ext cx="3405684" cy="1543645"/>
          </a:xfrm>
          <a:prstGeom prst="roundRect">
            <a:avLst>
              <a:gd name="adj" fmla="val 6376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89317" y="3642420"/>
            <a:ext cx="305656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spc="100" kern="0" dirty="0">
                <a:solidFill>
                  <a:srgbClr val="8795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SIGNAL QUALITY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189317" y="3888780"/>
            <a:ext cx="3056560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Good</a:t>
            </a:r>
            <a:endParaRPr lang="en-US" sz="2600" dirty="0"/>
          </a:p>
        </p:txBody>
      </p:sp>
      <p:sp>
        <p:nvSpPr>
          <p:cNvPr id="27" name="Text 25"/>
          <p:cNvSpPr/>
          <p:nvPr/>
        </p:nvSpPr>
        <p:spPr>
          <a:xfrm>
            <a:off x="8189317" y="4401840"/>
            <a:ext cx="3056560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Good / Fair / Poor, with the reason.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15975" y="5227340"/>
            <a:ext cx="10560050" cy="814685"/>
          </a:xfrm>
          <a:prstGeom prst="roundRect">
            <a:avLst>
              <a:gd name="adj" fmla="val 10522"/>
            </a:avLst>
          </a:prstGeom>
          <a:solidFill>
            <a:srgbClr val="FDF3DF"/>
          </a:solidFill>
          <a:ln w="6350">
            <a:solidFill>
              <a:srgbClr val="F0C97A"/>
            </a:solidFill>
            <a:prstDash val="solid"/>
          </a:ln>
        </p:spPr>
      </p:sp>
      <p:pic>
        <p:nvPicPr>
          <p:cNvPr id="29" name="Image 0" descr="Warning">    </p:cNvPr>
          <p:cNvPicPr>
            <a:picLocks noChangeAspect="1"/>
          </p:cNvPicPr>
          <p:nvPr/>
        </p:nvPicPr>
        <p:blipFill>
          <a:blip r:embed="rId1"/>
          <a:srcRect l="-537" r="-537" t="0" b="0"/>
          <a:stretch/>
        </p:blipFill>
        <p:spPr>
          <a:xfrm>
            <a:off x="1047750" y="5513983"/>
            <a:ext cx="205383" cy="241300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1367433" y="5403652"/>
            <a:ext cx="1007012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7A530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Screening indicators to guide the ear — </a:t>
            </a:r>
            <a:r>
              <a:rPr lang="en-US" sz="1400" b="1" dirty="0">
                <a:solidFill>
                  <a:srgbClr val="7A530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not a diagnosis</a:t>
            </a:r>
            <a:r>
              <a:rPr lang="en-US" sz="1400" dirty="0">
                <a:solidFill>
                  <a:srgbClr val="7A530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On a noisy capture they are muted and flagged, so a poor signal never reads as a finding.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SPECTROGRAM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2772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i="0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Hear with your eyes</a:t>
            </a:r>
            <a:endParaRPr lang="en-US" sz="3600" dirty="0"/>
          </a:p>
        </p:txBody>
      </p:sp>
      <p:pic>
        <p:nvPicPr>
          <p:cNvPr id="4" name="Image 0" descr="Spectrogram showing evenly spaced heartbeat columns">    </p:cNvPr>
          <p:cNvPicPr>
            <a:picLocks noChangeAspect="1"/>
          </p:cNvPicPr>
          <p:nvPr/>
        </p:nvPicPr>
        <p:blipFill>
          <a:blip r:embed="rId1"/>
          <a:srcRect l="0" r="0" t="7242" b="7242"/>
          <a:stretch/>
        </p:blipFill>
        <p:spPr>
          <a:xfrm>
            <a:off x="819150" y="1855391"/>
            <a:ext cx="10553700" cy="2133600"/>
          </a:xfrm>
          <a:prstGeom prst="roundRect">
            <a:avLst>
              <a:gd name="adj" fmla="val 3869"/>
            </a:avLst>
          </a:prstGeom>
        </p:spPr>
      </p:pic>
      <p:sp>
        <p:nvSpPr>
          <p:cNvPr id="5" name="Shape 2"/>
          <p:cNvSpPr/>
          <p:nvPr/>
        </p:nvSpPr>
        <p:spPr>
          <a:xfrm>
            <a:off x="815975" y="1852216"/>
            <a:ext cx="10560050" cy="2139950"/>
          </a:xfrm>
          <a:prstGeom prst="roundRect">
            <a:avLst>
              <a:gd name="adj" fmla="val 4006"/>
            </a:avLst>
          </a:prstGeom>
          <a:noFill/>
          <a:ln w="6350">
            <a:solidFill>
              <a:srgbClr val="22304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15975" y="4239816"/>
            <a:ext cx="3405684" cy="1192411"/>
          </a:xfrm>
          <a:prstGeom prst="roundRect">
            <a:avLst>
              <a:gd name="adj" fmla="val 8254"/>
            </a:avLst>
          </a:prstGeom>
          <a:solidFill>
            <a:srgbClr val="121E33"/>
          </a:solidFill>
          <a:ln w="6350">
            <a:solidFill>
              <a:srgbClr val="22304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35050" y="4458891"/>
            <a:ext cx="305656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Beats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035050" y="4750991"/>
            <a:ext cx="305656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Evenly-spaced bright columns near the bottom — one per heartbeat.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93109" y="4239816"/>
            <a:ext cx="3405783" cy="1192411"/>
          </a:xfrm>
          <a:prstGeom prst="roundRect">
            <a:avLst>
              <a:gd name="adj" fmla="val 8254"/>
            </a:avLst>
          </a:prstGeom>
          <a:solidFill>
            <a:srgbClr val="121E33"/>
          </a:solidFill>
          <a:ln w="6350">
            <a:solidFill>
              <a:srgbClr val="22304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12184" y="4458891"/>
            <a:ext cx="3056662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Murmurs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612184" y="4750991"/>
            <a:ext cx="305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Show up as a brighter haze filling the gap between the beats.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7970341" y="4239816"/>
            <a:ext cx="3405684" cy="1192411"/>
          </a:xfrm>
          <a:prstGeom prst="roundRect">
            <a:avLst>
              <a:gd name="adj" fmla="val 8254"/>
            </a:avLst>
          </a:prstGeom>
          <a:solidFill>
            <a:srgbClr val="121E33"/>
          </a:solidFill>
          <a:ln w="6350">
            <a:solidFill>
              <a:srgbClr val="22304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89416" y="4458891"/>
            <a:ext cx="305656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Lung sounds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189416" y="4750991"/>
            <a:ext cx="305656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Wheezes as horizontal streaks; crackles as scattered flecks. Follows the filter.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15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TRUST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2772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i="0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Private by design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75" y="1890316"/>
            <a:ext cx="5187950" cy="1556941"/>
          </a:xfrm>
          <a:prstGeom prst="roundRect">
            <a:avLst>
              <a:gd name="adj" fmla="val 7137"/>
            </a:avLst>
          </a:prstGeom>
          <a:solidFill>
            <a:srgbClr val="121E33"/>
          </a:solidFill>
          <a:ln w="6350">
            <a:solidFill>
              <a:srgbClr val="223049"/>
            </a:solidFill>
            <a:prstDash val="solid"/>
          </a:ln>
        </p:spPr>
      </p:sp>
      <p:pic>
        <p:nvPicPr>
          <p:cNvPr id="5" name="Image 0" descr="Lock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73150" y="2147491"/>
            <a:ext cx="279400" cy="279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04950" y="2147491"/>
            <a:ext cx="436905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On your device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504950" y="2470051"/>
            <a:ext cx="436905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Audio stays on the doctor's phone or computer. The server keeps only the details, the file name and a 24-hour copy for viewing.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188075" y="1890316"/>
            <a:ext cx="5187950" cy="1556941"/>
          </a:xfrm>
          <a:prstGeom prst="roundRect">
            <a:avLst>
              <a:gd name="adj" fmla="val 7137"/>
            </a:avLst>
          </a:prstGeom>
          <a:solidFill>
            <a:srgbClr val="121E33"/>
          </a:solidFill>
          <a:ln w="6350">
            <a:solidFill>
              <a:srgbClr val="223049"/>
            </a:solidFill>
            <a:prstDash val="solid"/>
          </a:ln>
        </p:spPr>
      </p:sp>
      <p:pic>
        <p:nvPicPr>
          <p:cNvPr id="9" name="Image 1" descr="Key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45250" y="2147491"/>
            <a:ext cx="279400" cy="2794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877050" y="2147491"/>
            <a:ext cx="436905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Only our apps connect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6877050" y="2470051"/>
            <a:ext cx="436905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device verifies the RS Stetho app with a cryptographic handshake before it streams a single sample.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815975" y="3631406"/>
            <a:ext cx="5187950" cy="1556941"/>
          </a:xfrm>
          <a:prstGeom prst="roundRect">
            <a:avLst>
              <a:gd name="adj" fmla="val 7137"/>
            </a:avLst>
          </a:prstGeom>
          <a:solidFill>
            <a:srgbClr val="121E33"/>
          </a:solidFill>
          <a:ln w="6350">
            <a:solidFill>
              <a:srgbClr val="223049"/>
            </a:solidFill>
            <a:prstDash val="solid"/>
          </a:ln>
        </p:spPr>
      </p:sp>
      <p:pic>
        <p:nvPicPr>
          <p:cNvPr id="13" name="Image 2" descr="Users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1073150" y="3888581"/>
            <a:ext cx="279400" cy="2794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04950" y="3888581"/>
            <a:ext cx="436905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One account, one device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1504950" y="4211141"/>
            <a:ext cx="436905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Email is the login. A new sign-in signs out the previous browser or phone, so an account is never open in two hands.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6188075" y="3631406"/>
            <a:ext cx="5187950" cy="1556941"/>
          </a:xfrm>
          <a:prstGeom prst="roundRect">
            <a:avLst>
              <a:gd name="adj" fmla="val 7137"/>
            </a:avLst>
          </a:prstGeom>
          <a:solidFill>
            <a:srgbClr val="121E33"/>
          </a:solidFill>
          <a:ln w="6350">
            <a:solidFill>
              <a:srgbClr val="223049"/>
            </a:solidFill>
            <a:prstDash val="solid"/>
          </a:ln>
        </p:spPr>
      </p:sp>
      <p:pic>
        <p:nvPicPr>
          <p:cNvPr id="17" name="Image 3" descr="Settings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445250" y="3888581"/>
            <a:ext cx="279400" cy="2794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877050" y="3888581"/>
            <a:ext cx="436905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Admin console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6877050" y="4211141"/>
            <a:ext cx="4369054" cy="7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Manage users, reset passwords, enable or disable accounts, and put the site into maintenance — on web and in the app.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0E7FB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27720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i="0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Built to be used, every day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75" y="1864916"/>
            <a:ext cx="3405684" cy="155823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pic>
        <p:nvPicPr>
          <p:cNvPr id="5" name="Image 0" descr="Glob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47750" y="2096691"/>
            <a:ext cx="254000" cy="254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7750" y="2426891"/>
            <a:ext cx="303039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Cross-platform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47750" y="2746871"/>
            <a:ext cx="303039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Android app and website, one shared account and the same features.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393109" y="1864916"/>
            <a:ext cx="3405684" cy="155823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pic>
        <p:nvPicPr>
          <p:cNvPr id="9" name="Image 1" descr="PaperPlane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624884" y="2096691"/>
            <a:ext cx="254000" cy="254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24884" y="2426891"/>
            <a:ext cx="303039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Shareable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624884" y="2746871"/>
            <a:ext cx="303039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Send a waveform image or the audio itself for a quick second opinion.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7970242" y="1864916"/>
            <a:ext cx="3405684" cy="155823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pic>
        <p:nvPicPr>
          <p:cNvPr id="13" name="Image 2" descr="Cloud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202017" y="2096691"/>
            <a:ext cx="254000" cy="2540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02017" y="2426891"/>
            <a:ext cx="303039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Telemedicine-ready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8202017" y="2746871"/>
            <a:ext cx="303039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Capture at the bedside, review it anywhere — the record travels.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815975" y="3594596"/>
            <a:ext cx="3405684" cy="155823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pic>
        <p:nvPicPr>
          <p:cNvPr id="17" name="Image 3" descr="Search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047750" y="3826371"/>
            <a:ext cx="254000" cy="2540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47750" y="4156571"/>
            <a:ext cx="303039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Searchable records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1047750" y="4476552"/>
            <a:ext cx="303039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Every file named Patient_ID_Date_Site — find any recording in seconds.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4393109" y="3594596"/>
            <a:ext cx="3405684" cy="155823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pic>
        <p:nvPicPr>
          <p:cNvPr id="21" name="Image 4" descr="Wrench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4624884" y="3826371"/>
            <a:ext cx="254000" cy="2540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624884" y="4156571"/>
            <a:ext cx="303039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Affordable &amp; open</a:t>
            </a:r>
            <a:endParaRPr lang="en-US" sz="1600" dirty="0"/>
          </a:p>
        </p:txBody>
      </p:sp>
      <p:sp>
        <p:nvSpPr>
          <p:cNvPr id="23" name="Text 16"/>
          <p:cNvSpPr/>
          <p:nvPr/>
        </p:nvSpPr>
        <p:spPr>
          <a:xfrm>
            <a:off x="4624884" y="4476552"/>
            <a:ext cx="303039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Commodity parts and your own server — your hardware, your data.</a:t>
            </a:r>
            <a:endParaRPr lang="en-US" sz="1250" dirty="0"/>
          </a:p>
        </p:txBody>
      </p:sp>
      <p:sp>
        <p:nvSpPr>
          <p:cNvPr id="24" name="Shape 17"/>
          <p:cNvSpPr/>
          <p:nvPr/>
        </p:nvSpPr>
        <p:spPr>
          <a:xfrm>
            <a:off x="7970242" y="3594596"/>
            <a:ext cx="3405684" cy="155823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6350">
            <a:solidFill>
              <a:srgbClr val="DCE4EE"/>
            </a:solidFill>
            <a:prstDash val="solid"/>
          </a:ln>
        </p:spPr>
      </p:sp>
      <p:pic>
        <p:nvPicPr>
          <p:cNvPr id="25" name="Image 5" descr="Lightbulb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8202017" y="3826371"/>
            <a:ext cx="254000" cy="25400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202017" y="4156571"/>
            <a:ext cx="3030398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B122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 screening aid</a:t>
            </a:r>
            <a:endParaRPr lang="en-US" sz="1600" dirty="0"/>
          </a:p>
        </p:txBody>
      </p:sp>
      <p:sp>
        <p:nvSpPr>
          <p:cNvPr id="27" name="Text 19"/>
          <p:cNvSpPr/>
          <p:nvPr/>
        </p:nvSpPr>
        <p:spPr>
          <a:xfrm>
            <a:off x="8202017" y="4476552"/>
            <a:ext cx="303039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5A667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Surfaces findings worth a closer listen, so nothing quiet gets missed.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510109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spc="250" kern="0" dirty="0">
                <a:solidFill>
                  <a:srgbClr val="38BDF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RS STETHO</a:t>
            </a:r>
            <a:endParaRPr lang="en-US" sz="13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957090"/>
            <a:ext cx="9810750" cy="23456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90"/>
              </a:lnSpc>
              <a:buNone/>
            </a:pPr>
            <a:r>
              <a:rPr lang="en-US" sz="5800" b="1" i="0" dirty="0">
                <a:solidFill>
                  <a:srgbClr val="EAF2FB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Every heartbeat — recorded, seen and shared.</a:t>
            </a:r>
            <a:endParaRPr lang="en-US" sz="5800" dirty="0"/>
          </a:p>
        </p:txBody>
      </p:sp>
      <p:sp>
        <p:nvSpPr>
          <p:cNvPr id="4" name="Text 2"/>
          <p:cNvSpPr/>
          <p:nvPr/>
        </p:nvSpPr>
        <p:spPr>
          <a:xfrm>
            <a:off x="812800" y="4493220"/>
            <a:ext cx="7848600" cy="6768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AEC0D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 affordable, connected stethoscope that makes auscultation a record, not a moment.</a:t>
            </a:r>
            <a:endParaRPr lang="en-US" sz="1900" dirty="0"/>
          </a:p>
        </p:txBody>
      </p:sp>
      <p:pic>
        <p:nvPicPr>
          <p:cNvPr id="5" name="Image 0" descr="Heartbeat trac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5143500"/>
            <a:ext cx="12192000" cy="762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12800" y="6220520"/>
            <a:ext cx="4599384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6E82A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Dedicated with gratitude to Dr. Rajib Sarkar, Kolkata.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S Stetho — Product Overview">
  <a:themeElements>
    <a:clrScheme name="RS Stetho — Product Overview">
      <a:dk1>
        <a:srgbClr val="0B1220"/>
      </a:dk1>
      <a:lt1>
        <a:srgbClr val="F6F8FB"/>
      </a:lt1>
      <a:dk2>
        <a:srgbClr val="464C57"/>
      </a:dk2>
      <a:lt2>
        <a:srgbClr val="DFE1E5"/>
      </a:lt2>
      <a:accent1>
        <a:srgbClr val="38BDF8"/>
      </a:accent1>
      <a:accent2>
        <a:srgbClr val="AEC0D6"/>
      </a:accent2>
      <a:accent3>
        <a:srgbClr val="0E7FB8"/>
      </a:accent3>
      <a:accent4>
        <a:srgbClr val="6E82A0"/>
      </a:accent4>
      <a:accent5>
        <a:srgbClr val="7A5300"/>
      </a:accent5>
      <a:accent6>
        <a:srgbClr val="5A6678"/>
      </a:accent6>
      <a:hlink>
        <a:srgbClr val="0563C1"/>
      </a:hlink>
      <a:folHlink>
        <a:srgbClr val="954F72"/>
      </a:folHlink>
    </a:clrScheme>
    <a:fontScheme name="RS Stetho — Product Overview">
      <a:majorFont>
        <a:latin typeface="Space Grotes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RS Stetho — Product Overview</dc:title>
  <dc:subject/>
  <dc:creator/>
  <cp:lastModifiedBy/>
  <cp:revision>1</cp:revision>
  <dcterms:created xsi:type="dcterms:W3CDTF">2026-10-06T02:39:18Z</dcterms:created>
  <dcterms:modified xsi:type="dcterms:W3CDTF">2026-10-06T02:39:18Z</dcterms:modified>
</cp:coreProperties>
</file>