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Introduce AAIIDS: a web-based CMS that controls every signage TV in a transport hub from one 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hubs still update screens by hand, so information lags behind reality exactly when passengers need it most.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Editors work in a browser on a laptop or phone. The server stores content and schedules. Each TV just opens its own player link.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things that set AAIIDS apart from a plain media player or a generic signage subscription.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30 seconds each TV asks the server what to play. The answer follows a strict order: live override, then the best schedule, then a friendly empty screen.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player is a single web page. It loads once, then polls and plays on its own for days without anyone touching the TV.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Deliberately framework-free so it runs on cheap hosting and stays easy to maintain for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Any screen with a modern browser can be a display. Any PHP 8 host can be the server. Any phone or laptop can be the control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Section: the web app. The dashboard gives an at-a-glance view of TVs, groups, playlists and live announcements.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Media Library holds every file. Slide Builder turns a short form into a finished, branded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real renders from the app at 1080p, exactly as the TVs show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Playlists define the loop. Schedules decide which TV or group plays which playlist, and when.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ways to reach passengers right now, without touching the playlists.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field is editable inline. Bulk CSV import and export keep large estates tidy.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Security features built into the core, not bolted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There is no app store install. The same web app adapts to a phone screen, so staff can act from the platform floor.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Content creation and TV management work just as well on a phone.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Real captures from the player: a different film on each TV with sound, plus marquees on top.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 up with the four steps to get a new site running.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26.png"/><Relationship Id="rId5" Type="http://schemas.openxmlformats.org/officeDocument/2006/relationships/image" Target="../media/image8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2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6.png"/><Relationship Id="rId5" Type="http://schemas.openxmlformats.org/officeDocument/2006/relationships/image" Target="../media/image20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2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0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1.png"/><Relationship Id="rId8" Type="http://schemas.openxmlformats.org/officeDocument/2006/relationships/image" Target="../media/image52.png"/><Relationship Id="rId9" Type="http://schemas.openxmlformats.org/officeDocument/2006/relationships/image" Target="../media/image5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11.png"/><Relationship Id="rId5" Type="http://schemas.openxmlformats.org/officeDocument/2006/relationships/image" Target="../media/image54.png"/><Relationship Id="rId6" Type="http://schemas.openxmlformats.org/officeDocument/2006/relationships/image" Target="../media/image13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Relationship Id="rId5" Type="http://schemas.openxmlformats.org/officeDocument/2006/relationships/image" Target="../media/image1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62.png"/><Relationship Id="rId5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tv_3.png"/>
          <p:cNvPicPr>
            <a:picLocks noChangeAspect="1"/>
          </p:cNvPicPr>
          <p:nvPr/>
        </p:nvPicPr>
        <p:blipFill>
          <a:blip r:embed="rId4"/>
          <a:srcRect l="20937" r="20937"/>
          <a:stretch>
            <a:fillRect/>
          </a:stretch>
        </p:blipFill>
        <p:spPr>
          <a:xfrm>
            <a:off x="5989320" y="685800"/>
            <a:ext cx="5669280" cy="5486400"/>
          </a:xfrm>
          <a:prstGeom prst="roundRect">
            <a:avLst>
              <a:gd name="adj" fmla="val 4666"/>
            </a:avLst>
          </a:prstGeom>
          <a:ln w="12700">
            <a:solidFill>
              <a:srgbClr val="2A3656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85800" y="1051560"/>
            <a:ext cx="5120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 spc="300">
                <a:solidFill>
                  <a:srgbClr val="2EE6C5"/>
                </a:solidFill>
                <a:latin typeface="Calibri"/>
              </a:rPr>
              <a:t>AAIIDS · SIGNAGE CONTROL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63040"/>
            <a:ext cx="521208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4400" b="1" i="0">
                <a:solidFill>
                  <a:srgbClr val="EAF0FB"/>
                </a:solidFill>
                <a:latin typeface="Calibri"/>
              </a:rPr>
              <a:t>Every screen.</a:t>
            </a:r>
          </a:p>
          <a:p>
            <a:pPr algn="l">
              <a:lnSpc>
                <a:spcPct val="95000"/>
              </a:lnSpc>
            </a:pPr>
            <a:r>
              <a:rPr sz="4400" b="1" i="0">
                <a:solidFill>
                  <a:srgbClr val="EAF0FB"/>
                </a:solidFill>
                <a:latin typeface="Calibri"/>
              </a:rPr>
              <a:t>One dashboard.</a:t>
            </a:r>
          </a:p>
          <a:p>
            <a:pPr algn="l">
              <a:lnSpc>
                <a:spcPct val="95000"/>
              </a:lnSpc>
            </a:pPr>
            <a:r>
              <a:rPr sz="4400" b="1" i="0">
                <a:solidFill>
                  <a:srgbClr val="2EE6C5"/>
                </a:solidFill>
                <a:latin typeface="Calibri"/>
              </a:rPr>
              <a:t>Live in seconds.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1880"/>
            <a:ext cx="4937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9AA6C2"/>
                </a:solidFill>
                <a:latin typeface="Calibri"/>
              </a:rPr>
              <a:t>A web-based digital signage system for stations, airports and transport hubs, built for Samsung Smart Signage TVs.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4800600"/>
            <a:ext cx="1508760" cy="384048"/>
          </a:xfrm>
          <a:prstGeom prst="roundRect">
            <a:avLst>
              <a:gd name="adj" fmla="val 50000"/>
            </a:avLst>
          </a:prstGeom>
          <a:solidFill>
            <a:srgbClr val="1B2645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4800600"/>
            <a:ext cx="15087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EAF0FB"/>
                </a:solidFill>
                <a:latin typeface="Calibri"/>
              </a:rPr>
              <a:t>Any TV browser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331720" y="4800600"/>
            <a:ext cx="1682496" cy="384048"/>
          </a:xfrm>
          <a:prstGeom prst="roundRect">
            <a:avLst>
              <a:gd name="adj" fmla="val 50000"/>
            </a:avLst>
          </a:prstGeom>
          <a:solidFill>
            <a:srgbClr val="1B2645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331720" y="4800600"/>
            <a:ext cx="1682496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EAF0FB"/>
                </a:solidFill>
                <a:latin typeface="Calibri"/>
              </a:rPr>
              <a:t>Desktop &amp; mobile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51376" y="48006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1B2645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151376" y="4800600"/>
            <a:ext cx="1248156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EAF0FB"/>
                </a:solidFill>
                <a:latin typeface="Calibri"/>
              </a:rPr>
              <a:t>Self-hosted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89788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9AA6C2"/>
                </a:solidFill>
                <a:latin typeface="Calibri"/>
              </a:rPr>
              <a:t>Product overview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THE PROBLEM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Transport screens are hard to keep current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3520440" cy="2011680"/>
          </a:xfrm>
          <a:prstGeom prst="roundRect">
            <a:avLst>
              <a:gd name="adj" fmla="val 5454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con_E7F4_FF6B6B_2B0B0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59" y="1965960"/>
            <a:ext cx="548640" cy="5486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2959" y="260604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Content updated by hand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953512"/>
            <a:ext cx="30175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Staff carry USB sticks from screen to screen, so one timetable fix can take hours.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97679" y="1691640"/>
            <a:ext cx="3520440" cy="2011680"/>
          </a:xfrm>
          <a:prstGeom prst="roundRect">
            <a:avLst>
              <a:gd name="adj" fmla="val 5454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con_E916_FF6B6B_2B0B0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9" y="1965960"/>
            <a:ext cx="548640" cy="5486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1999" y="260604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Information goes stale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1999" y="2953512"/>
            <a:ext cx="30175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Delays, gate changes and offers reach the screens late, or never.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931920"/>
            <a:ext cx="3520440" cy="2011680"/>
          </a:xfrm>
          <a:prstGeom prst="roundRect">
            <a:avLst>
              <a:gd name="adj" fmla="val 5454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icon_E7BA_FF6B6B_2B0B0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59" y="4206240"/>
            <a:ext cx="548640" cy="5486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22959" y="484632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No way to interrupt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59" y="5193792"/>
            <a:ext cx="30175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In an emergency there is no quick way to take over every screen at once.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97679" y="3931920"/>
            <a:ext cx="3520440" cy="2011680"/>
          </a:xfrm>
          <a:prstGeom prst="roundRect">
            <a:avLst>
              <a:gd name="adj" fmla="val 5454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icon_E72E_FF6B6B_2B0B0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999" y="4206240"/>
            <a:ext cx="548640" cy="54864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571999" y="484632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Costly lock-in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1999" y="5193792"/>
            <a:ext cx="30175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Commercial signage suites charge per screen and need extra players or cloud accounts.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83879" y="1691640"/>
            <a:ext cx="3456432" cy="4251960"/>
          </a:xfrm>
          <a:prstGeom prst="roundRect">
            <a:avLst>
              <a:gd name="adj" fmla="val 3174"/>
            </a:avLst>
          </a:prstGeom>
          <a:solidFill>
            <a:srgbClr val="1B2645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503920" y="192024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WITH AAIIDS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03920" y="2240280"/>
            <a:ext cx="29260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0" b="1" i="0">
                <a:solidFill>
                  <a:srgbClr val="2EE6C5"/>
                </a:solidFill>
                <a:latin typeface="Calibri"/>
              </a:rPr>
              <a:t>30 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0" y="31546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longest any TV waits to pick up a change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3931920"/>
            <a:ext cx="29260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0" b="1" i="0">
                <a:solidFill>
                  <a:srgbClr val="4CC9F0"/>
                </a:solidFill>
                <a:latin typeface="Calibri"/>
              </a:rPr>
              <a:t>1 URL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846320"/>
            <a:ext cx="29260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per TV. Nothing to install on the screen itself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THE SOLUTION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One web app drives every screen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37360"/>
            <a:ext cx="3291840" cy="2834640"/>
          </a:xfrm>
          <a:prstGeom prst="roundRect">
            <a:avLst>
              <a:gd name="adj" fmla="val 3870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con_E7F8_2EE6C5_04211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60" y="2011680"/>
            <a:ext cx="914400" cy="914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7240" y="310896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EAF0FB"/>
                </a:solidFill>
                <a:latin typeface="Calibri"/>
              </a:rPr>
              <a:t>Operators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3520440"/>
            <a:ext cx="27432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400" b="0" i="0">
                <a:solidFill>
                  <a:srgbClr val="9AA6C2"/>
                </a:solidFill>
                <a:latin typeface="Calibri"/>
              </a:rPr>
              <a:t>Admins and editors use any browser, on a laptop or a phone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977639" y="2926080"/>
            <a:ext cx="502920" cy="457200"/>
          </a:xfrm>
          <a:prstGeom prst="rightArrow">
            <a:avLst/>
          </a:prstGeom>
          <a:solidFill>
            <a:srgbClr val="2EE6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480559" y="1737360"/>
            <a:ext cx="3291840" cy="2834640"/>
          </a:xfrm>
          <a:prstGeom prst="roundRect">
            <a:avLst>
              <a:gd name="adj" fmla="val 3870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con_E968_4CC9F0_04211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79" y="2011680"/>
            <a:ext cx="914400" cy="914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09159" y="310896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EAF0FB"/>
                </a:solidFill>
                <a:latin typeface="Calibri"/>
              </a:rPr>
              <a:t>AAIIDS server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79" y="3520440"/>
            <a:ext cx="27432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400" b="0" i="0">
                <a:solidFill>
                  <a:srgbClr val="9AA6C2"/>
                </a:solidFill>
                <a:latin typeface="Calibri"/>
              </a:rPr>
              <a:t>PHP 8 + MySQL on your own PC (XAMPP) or shared hosting (cPanel)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7909559" y="2926080"/>
            <a:ext cx="502920" cy="457200"/>
          </a:xfrm>
          <a:prstGeom prst="rightArrow">
            <a:avLst/>
          </a:prstGeom>
          <a:solidFill>
            <a:srgbClr val="2EE6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0" y="1737360"/>
            <a:ext cx="3291840" cy="2834640"/>
          </a:xfrm>
          <a:prstGeom prst="roundRect">
            <a:avLst>
              <a:gd name="adj" fmla="val 3870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icon_E7F4_FFC857_04211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0" y="2011680"/>
            <a:ext cx="914400" cy="914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641080" y="310896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EAF0FB"/>
                </a:solidFill>
                <a:latin typeface="Calibri"/>
              </a:rPr>
              <a:t>Signage TVs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0" y="3520440"/>
            <a:ext cx="27432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400" b="0" i="0">
                <a:solidFill>
                  <a:srgbClr val="9AA6C2"/>
                </a:solidFill>
                <a:latin typeface="Calibri"/>
              </a:rPr>
              <a:t>Each Samsung TV's URL Launcher opens its own player link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892040"/>
            <a:ext cx="11064240" cy="1143000"/>
          </a:xfrm>
          <a:prstGeom prst="roundRect">
            <a:avLst>
              <a:gd name="adj" fmla="val 9600"/>
            </a:avLst>
          </a:prstGeom>
          <a:solidFill>
            <a:srgbClr val="1B2645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icon_E895_2EE6C5_04211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" y="5120640"/>
            <a:ext cx="685800" cy="6858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737360" y="5001768"/>
            <a:ext cx="96012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EAF0FB"/>
                </a:solidFill>
                <a:latin typeface="Calibri"/>
              </a:rPr>
              <a:t>TVs check in every 30 seconds. </a:t>
            </a:r>
            <a:r>
              <a:rPr sz="1600" b="0" i="0">
                <a:solidFill>
                  <a:srgbClr val="9AA6C2"/>
                </a:solidFill>
                <a:latin typeface="Calibri"/>
              </a:rPr>
              <a:t>No app on the TV, no cloud subscription, no per-screen licence. Change something in the dashboard and every screen it targets updates on its next check-in.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WHY IT'S UNIQUE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What makes it different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3520440" cy="2057400"/>
          </a:xfrm>
          <a:prstGeom prst="roundRect">
            <a:avLst>
              <a:gd name="adj" fmla="val 5333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con_E789_2EE6C5_04211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59" y="1965960"/>
            <a:ext cx="548640" cy="5486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2959" y="260604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One-click live override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953512"/>
            <a:ext cx="3017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Push an urgent announcement to one TV, a group or every screen. It interrupts at once and ends on schedule.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70248" y="1691640"/>
            <a:ext cx="3520440" cy="2057400"/>
          </a:xfrm>
          <a:prstGeom prst="roundRect">
            <a:avLst>
              <a:gd name="adj" fmla="val 5333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con_E7C3_2EE6C5_04211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4568" y="1965960"/>
            <a:ext cx="548640" cy="5486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44568" y="260604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Slides without a designer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2953512"/>
            <a:ext cx="3017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Timetable, offer, announcement and custom templates. Fill in a form and it looks finished.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91856" y="1691640"/>
            <a:ext cx="3520440" cy="2057400"/>
          </a:xfrm>
          <a:prstGeom prst="roundRect">
            <a:avLst>
              <a:gd name="adj" fmla="val 5333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icon_E720_2EE6C5_04211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6176" y="1965960"/>
            <a:ext cx="548640" cy="5486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266176" y="260604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Live voice broadcast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6176" y="2953512"/>
            <a:ext cx="3017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Speak into the admin page and your voice plays on the chosen TVs a few seconds later.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977639"/>
            <a:ext cx="3520440" cy="2057400"/>
          </a:xfrm>
          <a:prstGeom prst="roundRect">
            <a:avLst>
              <a:gd name="adj" fmla="val 5333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icon_E767_2EE6C5_04211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59" y="4251959"/>
            <a:ext cx="548640" cy="54864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22959" y="489204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Slides that speak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59" y="5239512"/>
            <a:ext cx="3017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Text-to-speech uses the TV's own voice engine, so there are no cloud keys or fees.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70248" y="3977639"/>
            <a:ext cx="3520440" cy="2057400"/>
          </a:xfrm>
          <a:prstGeom prst="roundRect">
            <a:avLst>
              <a:gd name="adj" fmla="val 5333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con_E714_2EE6C5_04211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4568" y="4251959"/>
            <a:ext cx="548640" cy="54864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544568" y="489204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Different video per TV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44568" y="5239512"/>
            <a:ext cx="3017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A different full-length film on each screen, with sound switched on per TV.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91856" y="3977639"/>
            <a:ext cx="3520440" cy="2057400"/>
          </a:xfrm>
          <a:prstGeom prst="roundRect">
            <a:avLst>
              <a:gd name="adj" fmla="val 5333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icon_E968_2EE6C5_04211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6176" y="4251959"/>
            <a:ext cx="548640" cy="54864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266176" y="489204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Yours to own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66176" y="5239512"/>
            <a:ext cx="3017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Plain PHP + MySQL on your own server or cheap hosting. No vendor lock-in.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CORE LOGIC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How a TV decides what to show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6035040" cy="1234440"/>
          </a:xfrm>
          <a:prstGeom prst="roundRect">
            <a:avLst>
              <a:gd name="adj" fmla="val 8888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7240" y="1965960"/>
            <a:ext cx="685800" cy="685800"/>
          </a:xfrm>
          <a:prstGeom prst="ellipse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965960"/>
            <a:ext cx="6858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1" i="0">
                <a:solidFill>
                  <a:srgbClr val="2B0B0B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1847088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Live announcement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176272"/>
            <a:ext cx="47548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An active override for this TV or its group always wins, within its start and end time.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2907792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0">
                <a:solidFill>
                  <a:srgbClr val="9AA6C2"/>
                </a:solidFill>
                <a:latin typeface="Calibri"/>
              </a:rPr>
              <a:t>if none 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172968"/>
            <a:ext cx="6035040" cy="1234440"/>
          </a:xfrm>
          <a:prstGeom prst="roundRect">
            <a:avLst>
              <a:gd name="adj" fmla="val 8888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77240" y="3447288"/>
            <a:ext cx="685800" cy="685800"/>
          </a:xfrm>
          <a:prstGeom prst="ellipse">
            <a:avLst/>
          </a:prstGeom>
          <a:solidFill>
            <a:srgbClr val="2EE6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3447288"/>
            <a:ext cx="6858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1" i="0">
                <a:solidFill>
                  <a:srgbClr val="04211C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3328416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Scheduled playlist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3657600"/>
            <a:ext cx="47548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Otherwise, the highest-priority schedule in its time window. On a tie, a TV-specific schedule beats a group one.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4389120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0">
                <a:solidFill>
                  <a:srgbClr val="9AA6C2"/>
                </a:solidFill>
                <a:latin typeface="Calibri"/>
              </a:rPr>
              <a:t>if none ↓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654296"/>
            <a:ext cx="6035040" cy="1234440"/>
          </a:xfrm>
          <a:prstGeom prst="roundRect">
            <a:avLst>
              <a:gd name="adj" fmla="val 8888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77240" y="4928616"/>
            <a:ext cx="685800" cy="685800"/>
          </a:xfrm>
          <a:prstGeom prst="ellipse">
            <a:avLst/>
          </a:prstGeom>
          <a:solidFill>
            <a:srgbClr val="5660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928616"/>
            <a:ext cx="6858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1" i="0">
                <a:solidFill>
                  <a:srgbClr val="EAF0FB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4809744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Nothing scheduled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5138928"/>
            <a:ext cx="47548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A calm empty-state screen, never a blank or error page.</a:t>
            </a:r>
          </a:p>
        </p:txBody>
      </p:sp>
      <p:pic>
        <p:nvPicPr>
          <p:cNvPr id="24" name="Picture 23" descr="tv_8.png"/>
          <p:cNvPicPr>
            <a:picLocks noChangeAspect="1"/>
          </p:cNvPicPr>
          <p:nvPr/>
        </p:nvPicPr>
        <p:blipFill>
          <a:blip r:embed="rId4"/>
          <a:srcRect l="76" r="76"/>
          <a:stretch>
            <a:fillRect/>
          </a:stretch>
        </p:blipFill>
        <p:spPr>
          <a:xfrm>
            <a:off x="6949440" y="1691640"/>
            <a:ext cx="4690872" cy="2642616"/>
          </a:xfrm>
          <a:prstGeom prst="roundRect">
            <a:avLst>
              <a:gd name="adj" fmla="val 5190"/>
            </a:avLst>
          </a:prstGeom>
          <a:ln w="12700">
            <a:solidFill>
              <a:srgbClr val="2A3656"/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6949440" y="4526280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Always layered on top, in every mode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49440" y="4892040"/>
            <a:ext cx="46634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EAF0FB"/>
                </a:solidFill>
                <a:latin typeface="Calibri"/>
              </a:rPr>
              <a:t>Marquee ticker  </a:t>
            </a:r>
            <a:r>
              <a:rPr sz="1400" b="0" i="0">
                <a:solidFill>
                  <a:srgbClr val="9AA6C2"/>
                </a:solidFill>
                <a:latin typeface="Calibri"/>
              </a:rPr>
              <a:t>top or bottom, per TV or group</a:t>
            </a:r>
          </a:p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EAF0FB"/>
                </a:solidFill>
                <a:latin typeface="Calibri"/>
              </a:rPr>
              <a:t>Live broadcast  </a:t>
            </a:r>
            <a:r>
              <a:rPr sz="1400" b="0" i="0">
                <a:solidFill>
                  <a:srgbClr val="9AA6C2"/>
                </a:solidFill>
                <a:latin typeface="Calibri"/>
              </a:rPr>
              <a:t>voice audio over whatever is playing</a:t>
            </a:r>
          </a:p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EAF0FB"/>
                </a:solidFill>
                <a:latin typeface="Calibri"/>
              </a:rPr>
              <a:t>Clock  </a:t>
            </a:r>
            <a:r>
              <a:rPr sz="1400" b="0" i="0">
                <a:solidFill>
                  <a:srgbClr val="9AA6C2"/>
                </a:solidFill>
                <a:latin typeface="Calibri"/>
              </a:rPr>
              <a:t>always Indian Standard Time, whatever the TV is set to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CORE LOGIC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Inside the TV player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37360"/>
            <a:ext cx="2011680" cy="2514600"/>
          </a:xfrm>
          <a:prstGeom prst="roundRect">
            <a:avLst>
              <a:gd name="adj" fmla="val 5454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con_E774_2EE6C5_04211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40" y="1965960"/>
            <a:ext cx="640080" cy="6400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2743200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EAF0FB"/>
                </a:solidFill>
                <a:latin typeface="Calibri"/>
              </a:rPr>
              <a:t>Opens once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090672"/>
            <a:ext cx="17373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0" i="0">
                <a:solidFill>
                  <a:srgbClr val="9AA6C2"/>
                </a:solidFill>
                <a:latin typeface="Calibri"/>
              </a:rPr>
              <a:t>TV loads its player link with a private access token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2596896" y="2816352"/>
            <a:ext cx="182880" cy="256032"/>
          </a:xfrm>
          <a:prstGeom prst="rightArrow">
            <a:avLst/>
          </a:prstGeom>
          <a:solidFill>
            <a:srgbClr val="2EE6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816352" y="1737360"/>
            <a:ext cx="2011680" cy="2514600"/>
          </a:xfrm>
          <a:prstGeom prst="roundRect">
            <a:avLst>
              <a:gd name="adj" fmla="val 5454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con_E895_4CC9F0_04211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152" y="1965960"/>
            <a:ext cx="640080" cy="6400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953512" y="2743200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EAF0FB"/>
                </a:solidFill>
                <a:latin typeface="Calibri"/>
              </a:rPr>
              <a:t>Checks 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53512" y="3090672"/>
            <a:ext cx="17373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0" i="0">
                <a:solidFill>
                  <a:srgbClr val="9AA6C2"/>
                </a:solidFill>
                <a:latin typeface="Calibri"/>
              </a:rPr>
              <a:t>Asks the server what to play every 30 seconds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864608" y="2816352"/>
            <a:ext cx="182880" cy="256032"/>
          </a:xfrm>
          <a:prstGeom prst="rightArrow">
            <a:avLst/>
          </a:prstGeom>
          <a:solidFill>
            <a:srgbClr val="2EE6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084064" y="1737360"/>
            <a:ext cx="2011680" cy="2514600"/>
          </a:xfrm>
          <a:prstGeom prst="roundRect">
            <a:avLst>
              <a:gd name="adj" fmla="val 5454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icon_E8FD_2EE6C5_04211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9864" y="1965960"/>
            <a:ext cx="640080" cy="6400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21224" y="2743200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EAF0FB"/>
                </a:solidFill>
                <a:latin typeface="Calibri"/>
              </a:rPr>
              <a:t>Builds the loop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21224" y="3090672"/>
            <a:ext cx="17373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0" i="0">
                <a:solidFill>
                  <a:srgbClr val="9AA6C2"/>
                </a:solidFill>
                <a:latin typeface="Calibri"/>
              </a:rPr>
              <a:t>Videos, photos, slides and PPT/PDF pages in order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7132320" y="2816352"/>
            <a:ext cx="182880" cy="256032"/>
          </a:xfrm>
          <a:prstGeom prst="rightArrow">
            <a:avLst/>
          </a:prstGeom>
          <a:solidFill>
            <a:srgbClr val="2EE6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351775" y="1737360"/>
            <a:ext cx="2011680" cy="2514600"/>
          </a:xfrm>
          <a:prstGeom prst="roundRect">
            <a:avLst>
              <a:gd name="adj" fmla="val 5454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icon_E714_4CC9F0_04211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7575" y="1965960"/>
            <a:ext cx="640080" cy="64008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488936" y="2743200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EAF0FB"/>
                </a:solidFill>
                <a:latin typeface="Calibri"/>
              </a:rPr>
              <a:t>Plays smoothly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88936" y="3090672"/>
            <a:ext cx="17373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0" i="0">
                <a:solidFill>
                  <a:srgbClr val="9AA6C2"/>
                </a:solidFill>
                <a:latin typeface="Calibri"/>
              </a:rPr>
              <a:t>Cross-fades; photos on a timer, videos play to the end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9400032" y="2816352"/>
            <a:ext cx="182880" cy="256032"/>
          </a:xfrm>
          <a:prstGeom prst="rightArrow">
            <a:avLst/>
          </a:prstGeom>
          <a:solidFill>
            <a:srgbClr val="2EE6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619488" y="1737360"/>
            <a:ext cx="2011680" cy="2514600"/>
          </a:xfrm>
          <a:prstGeom prst="roundRect">
            <a:avLst>
              <a:gd name="adj" fmla="val 5454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icon_E72C_2EE6C5_04211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5288" y="1965960"/>
            <a:ext cx="640080" cy="64008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756648" y="2743200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EAF0FB"/>
                </a:solidFill>
                <a:latin typeface="Calibri"/>
              </a:rPr>
              <a:t>Updates politely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56648" y="3090672"/>
            <a:ext cx="17373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0" i="0">
                <a:solidFill>
                  <a:srgbClr val="9AA6C2"/>
                </a:solidFill>
                <a:latin typeface="Calibri"/>
              </a:rPr>
              <a:t>Urgent changes switch now; normal edits wait for the loop</a:t>
            </a:r>
          </a:p>
        </p:txBody>
      </p:sp>
      <p:pic>
        <p:nvPicPr>
          <p:cNvPr id="31" name="Picture 30" descr="icon_E767_FFC857_04211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4663440"/>
            <a:ext cx="502920" cy="50292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34439" y="4645152"/>
            <a:ext cx="2834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Sound per TV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4439" y="4937759"/>
            <a:ext cx="28346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9AA6C2"/>
                </a:solidFill>
                <a:latin typeface="Calibri"/>
              </a:rPr>
              <a:t>If a TV blocks autoplay with sound, it plays muted and shows “press OK to turn on sound”.</a:t>
            </a:r>
          </a:p>
        </p:txBody>
      </p:sp>
      <p:pic>
        <p:nvPicPr>
          <p:cNvPr id="34" name="Picture 33" descr="icon_E701_FFC857_04211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0248" y="4663440"/>
            <a:ext cx="502920" cy="50292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956048" y="4645152"/>
            <a:ext cx="2834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Online status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56048" y="4937759"/>
            <a:ext cx="28346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9AA6C2"/>
                </a:solidFill>
                <a:latin typeface="Calibri"/>
              </a:rPr>
              <a:t>Each check-in updates the TV's last-seen time, shown as Online or Offline on the dashboard.</a:t>
            </a:r>
          </a:p>
        </p:txBody>
      </p:sp>
      <p:pic>
        <p:nvPicPr>
          <p:cNvPr id="37" name="Picture 36" descr="icon_E781_FFC857_04211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1856" y="4663440"/>
            <a:ext cx="502920" cy="50292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677656" y="4645152"/>
            <a:ext cx="2834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Override first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77656" y="4937759"/>
            <a:ext cx="28346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9AA6C2"/>
                </a:solidFill>
                <a:latin typeface="Calibri"/>
              </a:rPr>
              <a:t>Entering or leaving a live announcement swaps instantly, even mid-video.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TECHNOLOGY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A simple, durable stack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508760"/>
            <a:ext cx="1737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400" b="1" i="0">
                <a:solidFill>
                  <a:srgbClr val="2EE6C5"/>
                </a:solidFill>
                <a:latin typeface="Calibri"/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286000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frameworks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68880" y="1508760"/>
            <a:ext cx="1737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400" b="1" i="0">
                <a:solidFill>
                  <a:srgbClr val="2EE6C5"/>
                </a:solidFill>
                <a:latin typeface="Calibri"/>
              </a:rPr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68880" y="2286000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build steps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1508760"/>
            <a:ext cx="1737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400" b="1" i="0">
                <a:solidFill>
                  <a:srgbClr val="2EE6C5"/>
                </a:solidFill>
                <a:latin typeface="Calibri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286000"/>
            <a:ext cx="1737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cloud API keys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1691640"/>
            <a:ext cx="52120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9AA6C2"/>
                </a:solidFill>
                <a:latin typeface="Calibri"/>
              </a:rPr>
              <a:t>Plain PHP and MySQL on the server, plain JavaScript in the browser. Open it in any editor and it just runs.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971800"/>
            <a:ext cx="2606040" cy="1325880"/>
          </a:xfrm>
          <a:prstGeom prst="roundRect">
            <a:avLst>
              <a:gd name="adj" fmla="val 8275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320040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2EE6C5"/>
                </a:solidFill>
                <a:latin typeface="Calibri"/>
              </a:rPr>
              <a:t>PHP 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3611880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Server logic, no framework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37560" y="2971800"/>
            <a:ext cx="2606040" cy="1325880"/>
          </a:xfrm>
          <a:prstGeom prst="roundRect">
            <a:avLst>
              <a:gd name="adj" fmla="val 8275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66160" y="320040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4CC9F0"/>
                </a:solidFill>
                <a:latin typeface="Calibri"/>
              </a:rPr>
              <a:t>MySQL / MariaDB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6160" y="3611880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PDO with prepared statements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26479" y="2971800"/>
            <a:ext cx="2606040" cy="1325880"/>
          </a:xfrm>
          <a:prstGeom prst="roundRect">
            <a:avLst>
              <a:gd name="adj" fmla="val 8275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55079" y="320040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2EE6C5"/>
                </a:solidFill>
                <a:latin typeface="Calibri"/>
              </a:rPr>
              <a:t>HTML5 · CSS3 · JS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55079" y="3611880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Admin and player, no build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15399" y="2971800"/>
            <a:ext cx="2606040" cy="1325880"/>
          </a:xfrm>
          <a:prstGeom prst="roundRect">
            <a:avLst>
              <a:gd name="adj" fmla="val 8275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3999" y="320040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4CC9F0"/>
                </a:solidFill>
                <a:latin typeface="Calibri"/>
              </a:rPr>
              <a:t>HTML5 video &amp; audio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3999" y="3611880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MP4, WebM, MP3, AAC, WAV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526280"/>
            <a:ext cx="2606040" cy="1325880"/>
          </a:xfrm>
          <a:prstGeom prst="roundRect">
            <a:avLst>
              <a:gd name="adj" fmla="val 8275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7240" y="475488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2EE6C5"/>
                </a:solidFill>
                <a:latin typeface="Calibri"/>
              </a:rPr>
              <a:t>Web Speech API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5166360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Text-to-speech on the TV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337560" y="4526280"/>
            <a:ext cx="2606040" cy="1325880"/>
          </a:xfrm>
          <a:prstGeom prst="roundRect">
            <a:avLst>
              <a:gd name="adj" fmla="val 8275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66160" y="475488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4CC9F0"/>
                </a:solidFill>
                <a:latin typeface="Calibri"/>
              </a:rPr>
              <a:t>MediaRecorder API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66160" y="5166360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Mic recording and broadcast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26479" y="4526280"/>
            <a:ext cx="2606040" cy="1325880"/>
          </a:xfrm>
          <a:prstGeom prst="roundRect">
            <a:avLst>
              <a:gd name="adj" fmla="val 8275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55079" y="475488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2EE6C5"/>
                </a:solidFill>
                <a:latin typeface="Calibri"/>
              </a:rPr>
              <a:t>LibreOffice + Imagick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55079" y="5166360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PPTX and PDF to slides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915399" y="4526280"/>
            <a:ext cx="2606040" cy="1325880"/>
          </a:xfrm>
          <a:prstGeom prst="roundRect">
            <a:avLst>
              <a:gd name="adj" fmla="val 8275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143999" y="475488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4CC9F0"/>
                </a:solidFill>
                <a:latin typeface="Calibri"/>
              </a:rPr>
              <a:t>Built-in SMTP &amp; XLSX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3999" y="5166360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Mail and Excel, no libraries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SUPPORTED PLATFORMS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Runs on what you already have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2606040" cy="3520440"/>
          </a:xfrm>
          <a:prstGeom prst="roundRect">
            <a:avLst>
              <a:gd name="adj" fmla="val 4210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con_E7F4_2EE6C5_04211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59" y="1965960"/>
            <a:ext cx="685800" cy="685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2959" y="283464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EAF0FB"/>
                </a:solidFill>
                <a:latin typeface="Calibri"/>
              </a:rPr>
              <a:t>Screens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3291840"/>
            <a:ext cx="219456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Samsung QM43C (43")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Samsung QMR (55")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Via built-in URL Launcher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Any smart TV or PC browser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37560" y="1691640"/>
            <a:ext cx="2606040" cy="3520440"/>
          </a:xfrm>
          <a:prstGeom prst="roundRect">
            <a:avLst>
              <a:gd name="adj" fmla="val 4210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con_E968_4CC9F0_04211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879" y="1965960"/>
            <a:ext cx="685800" cy="685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11879" y="283464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EAF0FB"/>
                </a:solidFill>
                <a:latin typeface="Calibri"/>
              </a:rPr>
              <a:t>Servers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79" y="3291840"/>
            <a:ext cx="219456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Windows + XAMPP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Linux shared hosting / cPanel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PHP 8.x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MySQL or MariaDB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79" y="1691640"/>
            <a:ext cx="2606040" cy="3520440"/>
          </a:xfrm>
          <a:prstGeom prst="roundRect">
            <a:avLst>
              <a:gd name="adj" fmla="val 4210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icon_E8EA_FFC857_04211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799" y="1965960"/>
            <a:ext cx="685800" cy="685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00799" y="283464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EAF0FB"/>
                </a:solidFill>
                <a:latin typeface="Calibri"/>
              </a:rPr>
              <a:t>Admin devices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799" y="3291840"/>
            <a:ext cx="219456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Chrome, Edge, Firefox, Safari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Windows and Mac laptops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Android phones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iPhone and iPad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15399" y="1691640"/>
            <a:ext cx="2606040" cy="3520440"/>
          </a:xfrm>
          <a:prstGeom prst="roundRect">
            <a:avLst>
              <a:gd name="adj" fmla="val 4210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icon_EB9F_FF6B6B_04211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9719" y="1965960"/>
            <a:ext cx="685800" cy="685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89719" y="283464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EAF0FB"/>
                </a:solidFill>
                <a:latin typeface="Calibri"/>
              </a:rPr>
              <a:t>Content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9719" y="3291840"/>
            <a:ext cx="219456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Photos: JPG, PNG, GIF, WebP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Video: MP4, WebM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Audio: MP3, AAC, FLAC, WAV</a:t>
            </a:r>
          </a:p>
          <a:p>
            <a:pPr algn="l">
              <a:spcAft>
                <a:spcPts val="1000"/>
              </a:spcAft>
            </a:pPr>
            <a:r>
              <a:rPr sz="1400" b="0" i="0">
                <a:solidFill>
                  <a:srgbClr val="9AA6C2"/>
                </a:solidFill>
                <a:latin typeface="Calibri"/>
              </a:rPr>
              <a:t>PPTX, PDF, XLSX timetables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440680"/>
            <a:ext cx="11064240" cy="640080"/>
          </a:xfrm>
          <a:prstGeom prst="roundRect">
            <a:avLst>
              <a:gd name="adj" fmla="val 17142"/>
            </a:avLst>
          </a:prstGeom>
          <a:solidFill>
            <a:srgbClr val="1B2645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5440680"/>
            <a:ext cx="105156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EAF0FB"/>
                </a:solidFill>
                <a:latin typeface="Calibri"/>
              </a:rPr>
              <a:t>Best results: </a:t>
            </a:r>
            <a:r>
              <a:rPr sz="1500" b="0" i="0">
                <a:solidFill>
                  <a:srgbClr val="9AA6C2"/>
                </a:solidFill>
                <a:latin typeface="Calibri"/>
              </a:rPr>
              <a:t>MP4 (H.264) video at 1080p, and each TV on a wired or stable Wi-Fi connection to the server.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 spc="300">
                <a:solidFill>
                  <a:srgbClr val="2EE6C5"/>
                </a:solidFill>
                <a:latin typeface="Calibri"/>
              </a:rPr>
              <a:t>WEB APP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94560"/>
            <a:ext cx="4206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800" b="1" i="0">
                <a:solidFill>
                  <a:srgbClr val="EAF0FB"/>
                </a:solidFill>
                <a:latin typeface="Calibri"/>
              </a:rPr>
              <a:t>The web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154680"/>
            <a:ext cx="40233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9AA6C2"/>
                </a:solidFill>
                <a:latin typeface="Calibri"/>
              </a:rPr>
              <a:t>Everything an operator needs, from uploading a video to taking over every screen, in one dark-mode dashboard.</a:t>
            </a:r>
          </a:p>
        </p:txBody>
      </p:sp>
      <p:pic>
        <p:nvPicPr>
          <p:cNvPr id="8" name="Picture 7" descr="d_index.png"/>
          <p:cNvPicPr>
            <a:picLocks noChangeAspect="1"/>
          </p:cNvPicPr>
          <p:nvPr/>
        </p:nvPicPr>
        <p:blipFill>
          <a:blip r:embed="rId4"/>
          <a:srcRect l="42" r="42"/>
          <a:stretch>
            <a:fillRect/>
          </a:stretch>
        </p:blipFill>
        <p:spPr>
          <a:xfrm>
            <a:off x="5120640" y="1005840"/>
            <a:ext cx="6519672" cy="4078224"/>
          </a:xfrm>
          <a:prstGeom prst="roundRect">
            <a:avLst>
              <a:gd name="adj" fmla="val 3363"/>
            </a:avLst>
          </a:prstGeom>
          <a:ln w="12700">
            <a:solidFill>
              <a:srgbClr val="2A3656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120640" y="5257800"/>
            <a:ext cx="6492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9AA6C2"/>
                </a:solidFill>
                <a:latin typeface="Calibri"/>
              </a:rPr>
              <a:t>Dashboard: TV, group and playlist counts at a glance, plus who is online right now.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WEB APP · CONTENT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Create content in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10</a:t>
            </a:r>
          </a:p>
        </p:txBody>
      </p:sp>
      <p:pic>
        <p:nvPicPr>
          <p:cNvPr id="7" name="Picture 6" descr="d_media.png"/>
          <p:cNvPicPr>
            <a:picLocks noChangeAspect="1"/>
          </p:cNvPicPr>
          <p:nvPr/>
        </p:nvPicPr>
        <p:blipFill>
          <a:blip r:embed="rId4"/>
          <a:srcRect l="34" r="34"/>
          <a:stretch>
            <a:fillRect/>
          </a:stretch>
        </p:blipFill>
        <p:spPr>
          <a:xfrm>
            <a:off x="548640" y="1600200"/>
            <a:ext cx="5394960" cy="3374136"/>
          </a:xfrm>
          <a:prstGeom prst="roundRect">
            <a:avLst>
              <a:gd name="adj" fmla="val 3252"/>
            </a:avLst>
          </a:prstGeom>
          <a:ln w="12700">
            <a:solidFill>
              <a:srgbClr val="2A365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48640" y="5120640"/>
            <a:ext cx="53949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Media Library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440680"/>
            <a:ext cx="5394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Upload photos, videos, audio and PPT/PDF decks, or record audio straight from the mic.</a:t>
            </a:r>
          </a:p>
        </p:txBody>
      </p:sp>
      <p:pic>
        <p:nvPicPr>
          <p:cNvPr id="10" name="Picture 9" descr="d_slides.png"/>
          <p:cNvPicPr>
            <a:picLocks noChangeAspect="1"/>
          </p:cNvPicPr>
          <p:nvPr/>
        </p:nvPicPr>
        <p:blipFill>
          <a:blip r:embed="rId5"/>
          <a:srcRect l="34" r="34"/>
          <a:stretch>
            <a:fillRect/>
          </a:stretch>
        </p:blipFill>
        <p:spPr>
          <a:xfrm>
            <a:off x="6217920" y="1600200"/>
            <a:ext cx="5394960" cy="3374136"/>
          </a:xfrm>
          <a:prstGeom prst="roundRect">
            <a:avLst>
              <a:gd name="adj" fmla="val 3252"/>
            </a:avLst>
          </a:prstGeom>
          <a:ln w="12700">
            <a:solidFill>
              <a:srgbClr val="2A3656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217920" y="5120640"/>
            <a:ext cx="53949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Slide Builder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5440680"/>
            <a:ext cx="5394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Four templates with background image, video or music, a voice-over and Excel timetable import.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WEB APP · TEMPLATES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Templates that look designed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11</a:t>
            </a:r>
          </a:p>
        </p:txBody>
      </p:sp>
      <p:pic>
        <p:nvPicPr>
          <p:cNvPr id="7" name="Picture 6" descr="s_5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640" y="1554480"/>
            <a:ext cx="3657600" cy="2057400"/>
          </a:xfrm>
          <a:prstGeom prst="roundRect">
            <a:avLst>
              <a:gd name="adj" fmla="val 5333"/>
            </a:avLst>
          </a:prstGeom>
          <a:ln w="12700">
            <a:solidFill>
              <a:srgbClr val="2A365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48640" y="365760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2EE6C5"/>
                </a:solidFill>
                <a:latin typeface="Calibri"/>
              </a:rPr>
              <a:t>Timetable</a:t>
            </a:r>
          </a:p>
        </p:txBody>
      </p:sp>
      <p:pic>
        <p:nvPicPr>
          <p:cNvPr id="9" name="Picture 8" descr="s_13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09159" y="1554480"/>
            <a:ext cx="3657600" cy="2057400"/>
          </a:xfrm>
          <a:prstGeom prst="roundRect">
            <a:avLst>
              <a:gd name="adj" fmla="val 5333"/>
            </a:avLst>
          </a:prstGeom>
          <a:ln w="12700">
            <a:solidFill>
              <a:srgbClr val="2A3656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709159" y="365760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2EE6C5"/>
                </a:solidFill>
                <a:latin typeface="Calibri"/>
              </a:rPr>
              <a:t>Offer</a:t>
            </a:r>
          </a:p>
        </p:txBody>
      </p:sp>
      <p:pic>
        <p:nvPicPr>
          <p:cNvPr id="11" name="Picture 10" descr="s_19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48640" y="3950208"/>
            <a:ext cx="3657600" cy="2057400"/>
          </a:xfrm>
          <a:prstGeom prst="roundRect">
            <a:avLst>
              <a:gd name="adj" fmla="val 5333"/>
            </a:avLst>
          </a:prstGeom>
          <a:ln w="12700">
            <a:solidFill>
              <a:srgbClr val="2A3656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548640" y="6053328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2EE6C5"/>
                </a:solidFill>
                <a:latin typeface="Calibri"/>
              </a:rPr>
              <a:t>Announcement</a:t>
            </a:r>
          </a:p>
        </p:txBody>
      </p:sp>
      <p:pic>
        <p:nvPicPr>
          <p:cNvPr id="13" name="Picture 12" descr="s_16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709159" y="3950208"/>
            <a:ext cx="3657600" cy="2057400"/>
          </a:xfrm>
          <a:prstGeom prst="roundRect">
            <a:avLst>
              <a:gd name="adj" fmla="val 5333"/>
            </a:avLst>
          </a:prstGeom>
          <a:ln w="12700">
            <a:solidFill>
              <a:srgbClr val="2A3656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4709159" y="6053328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2EE6C5"/>
                </a:solidFill>
                <a:latin typeface="Calibri"/>
              </a:rPr>
              <a:t>Custom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6840" y="1691640"/>
            <a:ext cx="265176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1500" b="1" i="0">
                <a:solidFill>
                  <a:srgbClr val="EAF0FB"/>
                </a:solidFill>
                <a:latin typeface="Calibri"/>
              </a:rPr>
              <a:t>Fill a form, </a:t>
            </a:r>
            <a:r>
              <a:rPr sz="1500" b="0" i="0">
                <a:solidFill>
                  <a:srgbClr val="9AA6C2"/>
                </a:solidFill>
                <a:latin typeface="Calibri"/>
              </a:rPr>
              <a:t>get a finished slide</a:t>
            </a:r>
          </a:p>
          <a:p>
            <a:pPr algn="l">
              <a:spcAft>
                <a:spcPts val="1400"/>
              </a:spcAft>
            </a:pPr>
            <a:r>
              <a:rPr sz="1500" b="0" i="0">
                <a:solidFill>
                  <a:srgbClr val="9AA6C2"/>
                </a:solidFill>
                <a:latin typeface="Calibri"/>
              </a:rPr>
              <a:t>Layout, typography and colour come from the template.</a:t>
            </a:r>
          </a:p>
          <a:p>
            <a:pPr algn="l">
              <a:spcAft>
                <a:spcPts val="1400"/>
              </a:spcAft>
            </a:pPr>
            <a:r>
              <a:rPr sz="1500" b="0" i="0">
                <a:solidFill>
                  <a:srgbClr val="9AA6C2"/>
                </a:solidFill>
                <a:latin typeface="Calibri"/>
              </a:rPr>
              <a:t>Edit a timetable row and every TV showing it updates.</a:t>
            </a:r>
          </a:p>
          <a:p>
            <a:pPr algn="l">
              <a:spcAft>
                <a:spcPts val="1400"/>
              </a:spcAft>
            </a:pPr>
            <a:r>
              <a:rPr sz="1500" b="0" i="0">
                <a:solidFill>
                  <a:srgbClr val="9AA6C2"/>
                </a:solidFill>
                <a:latin typeface="Calibri"/>
              </a:rPr>
              <a:t>Import timetable rows from an Excel file.</a:t>
            </a:r>
          </a:p>
          <a:p>
            <a:pPr algn="l">
              <a:spcAft>
                <a:spcPts val="1400"/>
              </a:spcAft>
            </a:pPr>
            <a:r>
              <a:rPr sz="1500" b="0" i="0">
                <a:solidFill>
                  <a:srgbClr val="9AA6C2"/>
                </a:solidFill>
                <a:latin typeface="Calibri"/>
              </a:rPr>
              <a:t>Add a background video, image or music.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WEB APP · SCHEDULING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Plan what plays, and where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12</a:t>
            </a:r>
          </a:p>
        </p:txBody>
      </p:sp>
      <p:pic>
        <p:nvPicPr>
          <p:cNvPr id="7" name="Picture 6" descr="d_assignments.png"/>
          <p:cNvPicPr>
            <a:picLocks noChangeAspect="1"/>
          </p:cNvPicPr>
          <p:nvPr/>
        </p:nvPicPr>
        <p:blipFill>
          <a:blip r:embed="rId4"/>
          <a:srcRect l="54" r="54"/>
          <a:stretch>
            <a:fillRect/>
          </a:stretch>
        </p:blipFill>
        <p:spPr>
          <a:xfrm>
            <a:off x="548640" y="1600200"/>
            <a:ext cx="6766560" cy="4233672"/>
          </a:xfrm>
          <a:prstGeom prst="roundRect">
            <a:avLst>
              <a:gd name="adj" fmla="val 2591"/>
            </a:avLst>
          </a:prstGeom>
          <a:ln w="12700">
            <a:solidFill>
              <a:srgbClr val="2A3656"/>
            </a:solidFill>
          </a:ln>
        </p:spPr>
      </p:pic>
      <p:pic>
        <p:nvPicPr>
          <p:cNvPr id="8" name="Picture 7" descr="icon_E8FD_2EE6C5_04211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1691640"/>
            <a:ext cx="502920" cy="502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66760" y="1673352"/>
            <a:ext cx="3291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Playlists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1965960"/>
            <a:ext cx="32918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Mix videos, photos, slides and decks in any order.</a:t>
            </a:r>
          </a:p>
        </p:txBody>
      </p:sp>
      <p:pic>
        <p:nvPicPr>
          <p:cNvPr id="11" name="Picture 10" descr="icon_E787_2EE6C5_04211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0960" y="2770632"/>
            <a:ext cx="502920" cy="5029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66760" y="2752344"/>
            <a:ext cx="3291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Schedules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0" y="3044952"/>
            <a:ext cx="32918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Assign to one TV or a whole group, with start and end times.</a:t>
            </a:r>
          </a:p>
        </p:txBody>
      </p:sp>
      <p:pic>
        <p:nvPicPr>
          <p:cNvPr id="14" name="Picture 13" descr="icon_E8CB_2EE6C5_04211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0960" y="3849624"/>
            <a:ext cx="502920" cy="5029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66760" y="3831336"/>
            <a:ext cx="3291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Priority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760" y="4123944"/>
            <a:ext cx="32918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When schedules clash, the higher priority wins.</a:t>
            </a:r>
          </a:p>
        </p:txBody>
      </p:sp>
      <p:pic>
        <p:nvPicPr>
          <p:cNvPr id="17" name="Picture 16" descr="icon_E7F4_2EE6C5_04211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0960" y="4928616"/>
            <a:ext cx="502920" cy="5029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66760" y="4910328"/>
            <a:ext cx="3291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Live 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5202936"/>
            <a:ext cx="32918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Preview exactly what any TV is showing now.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WEB APP · LIVE CONTROL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Take over the screens, live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00200"/>
            <a:ext cx="3520440" cy="4480560"/>
          </a:xfrm>
          <a:prstGeom prst="roundRect">
            <a:avLst>
              <a:gd name="adj" fmla="val 3116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main_d_announcements.png"/>
          <p:cNvPicPr>
            <a:picLocks noChangeAspect="1"/>
          </p:cNvPicPr>
          <p:nvPr/>
        </p:nvPicPr>
        <p:blipFill>
          <a:blip r:embed="rId4"/>
          <a:srcRect l="1216" r="1216"/>
          <a:stretch>
            <a:fillRect/>
          </a:stretch>
        </p:blipFill>
        <p:spPr>
          <a:xfrm>
            <a:off x="731520" y="1783080"/>
            <a:ext cx="3154680" cy="2377440"/>
          </a:xfrm>
          <a:prstGeom prst="roundRect">
            <a:avLst>
              <a:gd name="adj" fmla="val 3846"/>
            </a:avLst>
          </a:prstGeom>
          <a:ln w="12700">
            <a:solidFill>
              <a:srgbClr val="2A3656"/>
            </a:solidFill>
          </a:ln>
        </p:spPr>
      </p:pic>
      <p:pic>
        <p:nvPicPr>
          <p:cNvPr id="9" name="Picture 8" descr="icon_E789_FF6B6B_2B0B0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389120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4407408"/>
            <a:ext cx="256032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Live Announcements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98348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Interrupt any TV or group with an urgent slide for a set time.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0248" y="1600200"/>
            <a:ext cx="3520440" cy="4480560"/>
          </a:xfrm>
          <a:prstGeom prst="roundRect">
            <a:avLst>
              <a:gd name="adj" fmla="val 3116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main_d_marquees.png"/>
          <p:cNvPicPr>
            <a:picLocks noChangeAspect="1"/>
          </p:cNvPicPr>
          <p:nvPr/>
        </p:nvPicPr>
        <p:blipFill>
          <a:blip r:embed="rId6"/>
          <a:srcRect l="1216" r="1216"/>
          <a:stretch>
            <a:fillRect/>
          </a:stretch>
        </p:blipFill>
        <p:spPr>
          <a:xfrm>
            <a:off x="4453128" y="1783080"/>
            <a:ext cx="3154680" cy="2377440"/>
          </a:xfrm>
          <a:prstGeom prst="roundRect">
            <a:avLst>
              <a:gd name="adj" fmla="val 3846"/>
            </a:avLst>
          </a:prstGeom>
          <a:ln w="12700">
            <a:solidFill>
              <a:srgbClr val="2A3656"/>
            </a:solidFill>
          </a:ln>
        </p:spPr>
      </p:pic>
      <p:pic>
        <p:nvPicPr>
          <p:cNvPr id="14" name="Picture 13" descr="icon_E8BD_2EE6C5_04211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8848" y="4389120"/>
            <a:ext cx="457200" cy="457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93208" y="4407408"/>
            <a:ext cx="256032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Marquees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8848" y="498348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Scrolling ticker at the top or bottom, on top of anything playing.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91856" y="1600200"/>
            <a:ext cx="3520440" cy="4480560"/>
          </a:xfrm>
          <a:prstGeom prst="roundRect">
            <a:avLst>
              <a:gd name="adj" fmla="val 3116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main_d_live_broadcast.png"/>
          <p:cNvPicPr>
            <a:picLocks noChangeAspect="1"/>
          </p:cNvPicPr>
          <p:nvPr/>
        </p:nvPicPr>
        <p:blipFill>
          <a:blip r:embed="rId8"/>
          <a:srcRect l="1216" r="1216"/>
          <a:stretch>
            <a:fillRect/>
          </a:stretch>
        </p:blipFill>
        <p:spPr>
          <a:xfrm>
            <a:off x="8174736" y="1783080"/>
            <a:ext cx="3154680" cy="2377440"/>
          </a:xfrm>
          <a:prstGeom prst="roundRect">
            <a:avLst>
              <a:gd name="adj" fmla="val 3846"/>
            </a:avLst>
          </a:prstGeom>
          <a:ln w="12700">
            <a:solidFill>
              <a:srgbClr val="2A3656"/>
            </a:solidFill>
          </a:ln>
        </p:spPr>
      </p:pic>
      <p:pic>
        <p:nvPicPr>
          <p:cNvPr id="19" name="Picture 18" descr="icon_E720_4CC9F0_04211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0456" y="4389120"/>
            <a:ext cx="457200" cy="4572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814816" y="4407408"/>
            <a:ext cx="256032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Live Broadcast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0456" y="498348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Speak from the browser and the TVs play your voice a few seconds later.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WEB APP · DEVICES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Manage every TV in one 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14</a:t>
            </a:r>
          </a:p>
        </p:txBody>
      </p:sp>
      <p:pic>
        <p:nvPicPr>
          <p:cNvPr id="7" name="Picture 6" descr="d_tvs.png"/>
          <p:cNvPicPr>
            <a:picLocks noChangeAspect="1"/>
          </p:cNvPicPr>
          <p:nvPr/>
        </p:nvPicPr>
        <p:blipFill>
          <a:blip r:embed="rId4"/>
          <a:srcRect l="54" r="54"/>
          <a:stretch>
            <a:fillRect/>
          </a:stretch>
        </p:blipFill>
        <p:spPr>
          <a:xfrm>
            <a:off x="548640" y="1600200"/>
            <a:ext cx="6766560" cy="4233672"/>
          </a:xfrm>
          <a:prstGeom prst="roundRect">
            <a:avLst>
              <a:gd name="adj" fmla="val 2591"/>
            </a:avLst>
          </a:prstGeom>
          <a:ln w="12700">
            <a:solidFill>
              <a:srgbClr val="2A3656"/>
            </a:solidFill>
          </a:ln>
        </p:spPr>
      </p:pic>
      <p:pic>
        <p:nvPicPr>
          <p:cNvPr id="8" name="Picture 7" descr="icon_E713_2EE6C5_04211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1691640"/>
            <a:ext cx="502920" cy="5029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66760" y="1673352"/>
            <a:ext cx="3291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Edit inline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1965960"/>
            <a:ext cx="32918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Name, IP, MAC, location and group, then Save.</a:t>
            </a:r>
          </a:p>
        </p:txBody>
      </p:sp>
      <p:pic>
        <p:nvPicPr>
          <p:cNvPr id="11" name="Picture 10" descr="icon_E8A5_2EE6C5_04211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0960" y="2770632"/>
            <a:ext cx="502920" cy="5029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66760" y="2752344"/>
            <a:ext cx="3291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Bulk CSV import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0" y="3044952"/>
            <a:ext cx="32918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Matched by MAC address, so IP changes don't duplicate.</a:t>
            </a:r>
          </a:p>
        </p:txBody>
      </p:sp>
      <p:pic>
        <p:nvPicPr>
          <p:cNvPr id="14" name="Picture 13" descr="icon_E716_2EE6C5_04211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0960" y="3849624"/>
            <a:ext cx="502920" cy="5029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66760" y="3831336"/>
            <a:ext cx="3291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Groups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760" y="4123944"/>
            <a:ext cx="32918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Target a whole terminal or lounge at once.</a:t>
            </a:r>
          </a:p>
        </p:txBody>
      </p:sp>
      <p:pic>
        <p:nvPicPr>
          <p:cNvPr id="17" name="Picture 16" descr="icon_E72E_2EE6C5_04211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0960" y="4928616"/>
            <a:ext cx="502920" cy="5029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66760" y="4910328"/>
            <a:ext cx="3291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Private player link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5202936"/>
            <a:ext cx="32918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One token per TV, regenerated in one click.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WEB APP · SECURITY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Secure by 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15</a:t>
            </a:r>
          </a:p>
        </p:txBody>
      </p:sp>
      <p:pic>
        <p:nvPicPr>
          <p:cNvPr id="7" name="Picture 6" descr="d_login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640" y="1600200"/>
            <a:ext cx="5486400" cy="3429000"/>
          </a:xfrm>
          <a:prstGeom prst="roundRect">
            <a:avLst>
              <a:gd name="adj" fmla="val 3200"/>
            </a:avLst>
          </a:prstGeom>
          <a:ln w="12700">
            <a:solidFill>
              <a:srgbClr val="2A365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48640" y="5166360"/>
            <a:ext cx="5486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9AA6C2"/>
                </a:solidFill>
                <a:latin typeface="Calibri"/>
              </a:rPr>
              <a:t>Sign-in page with lockout protection and self-service password reset.</a:t>
            </a:r>
          </a:p>
        </p:txBody>
      </p:sp>
      <p:pic>
        <p:nvPicPr>
          <p:cNvPr id="9" name="Picture 8" descr="icon_E716_2EE6C5_04211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0" y="1645920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32320" y="1627632"/>
            <a:ext cx="4526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Two roles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0" y="1920240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9AA6C2"/>
                </a:solidFill>
                <a:latin typeface="Calibri"/>
              </a:rPr>
              <a:t>Admins manage TVs and users; editors manage content.</a:t>
            </a:r>
          </a:p>
        </p:txBody>
      </p:sp>
      <p:pic>
        <p:nvPicPr>
          <p:cNvPr id="12" name="Picture 11" descr="icon_E72E_2EE6C5_04211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2542032"/>
            <a:ext cx="457200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132320" y="2523744"/>
            <a:ext cx="4526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Lockout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0" y="2816352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9AA6C2"/>
                </a:solidFill>
                <a:latin typeface="Calibri"/>
              </a:rPr>
              <a:t>Sign-in locks after 5 failed attempts.</a:t>
            </a:r>
          </a:p>
        </p:txBody>
      </p:sp>
      <p:pic>
        <p:nvPicPr>
          <p:cNvPr id="15" name="Picture 14" descr="icon_E7EF_2EE6C5_04211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240" y="3438144"/>
            <a:ext cx="457200" cy="457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132320" y="3419856"/>
            <a:ext cx="4526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CSRF protection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0" y="3712463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9AA6C2"/>
                </a:solidFill>
                <a:latin typeface="Calibri"/>
              </a:rPr>
              <a:t>Every form action carries a per-session token.</a:t>
            </a:r>
          </a:p>
        </p:txBody>
      </p:sp>
      <p:pic>
        <p:nvPicPr>
          <p:cNvPr id="18" name="Picture 17" descr="icon_E8D4_2EE6C5_04211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240" y="4334256"/>
            <a:ext cx="457200" cy="4572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132320" y="4315968"/>
            <a:ext cx="4526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Safe password reset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0" y="4608576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9AA6C2"/>
                </a:solidFill>
                <a:latin typeface="Calibri"/>
              </a:rPr>
              <a:t>One-time links; only hashed tokens are stored.</a:t>
            </a:r>
          </a:p>
        </p:txBody>
      </p:sp>
      <p:pic>
        <p:nvPicPr>
          <p:cNvPr id="21" name="Picture 20" descr="icon_E916_2EE6C5_04211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2240" y="5230368"/>
            <a:ext cx="457200" cy="4572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132320" y="5212080"/>
            <a:ext cx="4526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Daily sign-out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32320" y="5504688"/>
            <a:ext cx="45262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9AA6C2"/>
                </a:solidFill>
                <a:latin typeface="Calibri"/>
              </a:rPr>
              <a:t>All sessions end at 6 AM every day.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MOBILE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The control room in your pocket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91640"/>
            <a:ext cx="39319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9AA6C2"/>
                </a:solidFill>
                <a:latin typeface="Calibri"/>
              </a:rPr>
              <a:t>The whole admin adapts to a phone screen. Open the same link, sign in, and you're in control.</a:t>
            </a:r>
          </a:p>
        </p:txBody>
      </p:sp>
      <p:pic>
        <p:nvPicPr>
          <p:cNvPr id="8" name="Picture 7" descr="icon_E789_2EE6C5_04211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063240"/>
            <a:ext cx="457200" cy="457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8720" y="3044952"/>
            <a:ext cx="3291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Push an announcement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337560"/>
            <a:ext cx="32918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From the platform, in seconds.</a:t>
            </a:r>
          </a:p>
        </p:txBody>
      </p:sp>
      <p:pic>
        <p:nvPicPr>
          <p:cNvPr id="11" name="Picture 10" descr="icon_E701_2EE6C5_04211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4050791"/>
            <a:ext cx="457200" cy="457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88720" y="4032504"/>
            <a:ext cx="3291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See what's online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4325112"/>
            <a:ext cx="32918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Live TV status on the dashboard.</a:t>
            </a:r>
          </a:p>
        </p:txBody>
      </p:sp>
      <p:pic>
        <p:nvPicPr>
          <p:cNvPr id="14" name="Picture 13" descr="icon_E720_2EE6C5_04211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5038344"/>
            <a:ext cx="457200" cy="457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88720" y="5020056"/>
            <a:ext cx="3291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AF0FB"/>
                </a:solidFill>
                <a:latin typeface="Calibri"/>
              </a:rPr>
              <a:t>Go live by voice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5312664"/>
            <a:ext cx="3291839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Broadcast with the phone's mic.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92040" y="1554480"/>
            <a:ext cx="2201190" cy="4572000"/>
          </a:xfrm>
          <a:prstGeom prst="roundRect">
            <a:avLst>
              <a:gd name="adj" fmla="val 13293"/>
            </a:avLst>
          </a:prstGeom>
          <a:solidFill>
            <a:srgbClr val="05080F"/>
          </a:solidFill>
          <a:ln w="12700">
            <a:solidFill>
              <a:srgbClr val="3A47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m_index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974336" y="1636776"/>
            <a:ext cx="2036598" cy="4407408"/>
          </a:xfrm>
          <a:prstGeom prst="roundRect">
            <a:avLst>
              <a:gd name="adj" fmla="val 11224"/>
            </a:avLst>
          </a:prstGeom>
        </p:spPr>
      </p:pic>
      <p:sp>
        <p:nvSpPr>
          <p:cNvPr id="19" name="Rounded Rectangle 18"/>
          <p:cNvSpPr/>
          <p:nvPr/>
        </p:nvSpPr>
        <p:spPr>
          <a:xfrm>
            <a:off x="7178040" y="1554480"/>
            <a:ext cx="2201190" cy="4572000"/>
          </a:xfrm>
          <a:prstGeom prst="roundRect">
            <a:avLst>
              <a:gd name="adj" fmla="val 13293"/>
            </a:avLst>
          </a:prstGeom>
          <a:solidFill>
            <a:srgbClr val="05080F"/>
          </a:solidFill>
          <a:ln w="12700">
            <a:solidFill>
              <a:srgbClr val="3A47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m_announcements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260336" y="1636776"/>
            <a:ext cx="2036598" cy="4407408"/>
          </a:xfrm>
          <a:prstGeom prst="roundRect">
            <a:avLst>
              <a:gd name="adj" fmla="val 11224"/>
            </a:avLst>
          </a:prstGeom>
        </p:spPr>
      </p:pic>
      <p:sp>
        <p:nvSpPr>
          <p:cNvPr id="21" name="Rounded Rectangle 20"/>
          <p:cNvSpPr/>
          <p:nvPr/>
        </p:nvSpPr>
        <p:spPr>
          <a:xfrm>
            <a:off x="9464040" y="1554480"/>
            <a:ext cx="2201190" cy="4572000"/>
          </a:xfrm>
          <a:prstGeom prst="roundRect">
            <a:avLst>
              <a:gd name="adj" fmla="val 13293"/>
            </a:avLst>
          </a:prstGeom>
          <a:solidFill>
            <a:srgbClr val="05080F"/>
          </a:solidFill>
          <a:ln w="12700">
            <a:solidFill>
              <a:srgbClr val="3A47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m_live_broadcast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546336" y="1636776"/>
            <a:ext cx="2036598" cy="4407408"/>
          </a:xfrm>
          <a:prstGeom prst="roundRect">
            <a:avLst>
              <a:gd name="adj" fmla="val 11224"/>
            </a:avLst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MOBILE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Create and manage on the go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17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54480"/>
            <a:ext cx="2053304" cy="4251960"/>
          </a:xfrm>
          <a:prstGeom prst="roundRect">
            <a:avLst>
              <a:gd name="adj" fmla="val 14250"/>
            </a:avLst>
          </a:prstGeom>
          <a:solidFill>
            <a:srgbClr val="05080F"/>
          </a:solidFill>
          <a:ln w="12700">
            <a:solidFill>
              <a:srgbClr val="3A47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m_media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30936" y="1636776"/>
            <a:ext cx="1888712" cy="4087368"/>
          </a:xfrm>
          <a:prstGeom prst="roundRect">
            <a:avLst>
              <a:gd name="adj" fmla="val 12103"/>
            </a:avLst>
          </a:prstGeom>
        </p:spPr>
      </p:pic>
      <p:sp>
        <p:nvSpPr>
          <p:cNvPr id="9" name="TextBox 8"/>
          <p:cNvSpPr txBox="1"/>
          <p:nvPr/>
        </p:nvSpPr>
        <p:spPr>
          <a:xfrm>
            <a:off x="548640" y="5879592"/>
            <a:ext cx="2103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EAF0FB"/>
                </a:solidFill>
                <a:latin typeface="Calibri"/>
              </a:rPr>
              <a:t>Upload from camera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34640" y="1554480"/>
            <a:ext cx="2053304" cy="4251960"/>
          </a:xfrm>
          <a:prstGeom prst="roundRect">
            <a:avLst>
              <a:gd name="adj" fmla="val 14250"/>
            </a:avLst>
          </a:prstGeom>
          <a:solidFill>
            <a:srgbClr val="05080F"/>
          </a:solidFill>
          <a:ln w="12700">
            <a:solidFill>
              <a:srgbClr val="3A47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_slides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916936" y="1636776"/>
            <a:ext cx="1888712" cy="4087368"/>
          </a:xfrm>
          <a:prstGeom prst="roundRect">
            <a:avLst>
              <a:gd name="adj" fmla="val 12103"/>
            </a:avLst>
          </a:prstGeom>
        </p:spPr>
      </p:pic>
      <p:sp>
        <p:nvSpPr>
          <p:cNvPr id="12" name="TextBox 11"/>
          <p:cNvSpPr txBox="1"/>
          <p:nvPr/>
        </p:nvSpPr>
        <p:spPr>
          <a:xfrm>
            <a:off x="2834640" y="5879592"/>
            <a:ext cx="2103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EAF0FB"/>
                </a:solidFill>
                <a:latin typeface="Calibri"/>
              </a:rPr>
              <a:t>Build a slide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20640" y="1554480"/>
            <a:ext cx="2053304" cy="4251960"/>
          </a:xfrm>
          <a:prstGeom prst="roundRect">
            <a:avLst>
              <a:gd name="adj" fmla="val 14250"/>
            </a:avLst>
          </a:prstGeom>
          <a:solidFill>
            <a:srgbClr val="05080F"/>
          </a:solidFill>
          <a:ln w="12700">
            <a:solidFill>
              <a:srgbClr val="3A47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_tvs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202936" y="1636776"/>
            <a:ext cx="1888712" cy="4087368"/>
          </a:xfrm>
          <a:prstGeom prst="roundRect">
            <a:avLst>
              <a:gd name="adj" fmla="val 12103"/>
            </a:avLst>
          </a:prstGeom>
        </p:spPr>
      </p:pic>
      <p:sp>
        <p:nvSpPr>
          <p:cNvPr id="15" name="TextBox 14"/>
          <p:cNvSpPr txBox="1"/>
          <p:nvPr/>
        </p:nvSpPr>
        <p:spPr>
          <a:xfrm>
            <a:off x="5120640" y="5879592"/>
            <a:ext cx="2103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EAF0FB"/>
                </a:solidFill>
                <a:latin typeface="Calibri"/>
              </a:rPr>
              <a:t>Add or edit a TV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589520" y="1600200"/>
            <a:ext cx="4050791" cy="4480560"/>
          </a:xfrm>
          <a:prstGeom prst="roundRect">
            <a:avLst>
              <a:gd name="adj" fmla="val 2708"/>
            </a:avLst>
          </a:prstGeom>
          <a:solidFill>
            <a:srgbClr val="131C33"/>
          </a:solidFill>
          <a:ln w="12700">
            <a:solidFill>
              <a:srgbClr val="2A365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con_E8EA_2EE6C5_04211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9560" y="1874519"/>
            <a:ext cx="594360" cy="5943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909560" y="2697480"/>
            <a:ext cx="3474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EAF0FB"/>
                </a:solidFill>
                <a:latin typeface="Calibri"/>
              </a:rPr>
              <a:t>Built mobile-first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9560" y="3200400"/>
            <a:ext cx="347472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1500" b="0" i="0">
                <a:solidFill>
                  <a:srgbClr val="9AA6C2"/>
                </a:solidFill>
                <a:latin typeface="Calibri"/>
              </a:rPr>
              <a:t>Upload photos and videos straight from the phone's camera or gallery.</a:t>
            </a:r>
          </a:p>
          <a:p>
            <a:pPr algn="l">
              <a:spcAft>
                <a:spcPts val="1000"/>
              </a:spcAft>
            </a:pPr>
            <a:r>
              <a:rPr sz="1500" b="0" i="0">
                <a:solidFill>
                  <a:srgbClr val="9AA6C2"/>
                </a:solidFill>
                <a:latin typeface="Calibri"/>
              </a:rPr>
              <a:t>Record audio for a slide with the phone's microphone.</a:t>
            </a:r>
          </a:p>
          <a:p>
            <a:pPr algn="l">
              <a:spcAft>
                <a:spcPts val="1000"/>
              </a:spcAft>
            </a:pPr>
            <a:r>
              <a:rPr sz="1500" b="0" i="0">
                <a:solidFill>
                  <a:srgbClr val="9AA6C2"/>
                </a:solidFill>
                <a:latin typeface="Calibri"/>
              </a:rPr>
              <a:t>Tables scroll sideways; menus fold into a slide-out panel.</a:t>
            </a:r>
          </a:p>
          <a:p>
            <a:pPr algn="l">
              <a:spcAft>
                <a:spcPts val="1000"/>
              </a:spcAft>
            </a:pPr>
            <a:r>
              <a:rPr sz="1500" b="0" i="0">
                <a:solidFill>
                  <a:srgbClr val="9AA6C2"/>
                </a:solidFill>
                <a:latin typeface="Calibri"/>
              </a:rPr>
              <a:t>Works in Chrome on Android and Safari on iPhone.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47472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 spc="200">
                <a:solidFill>
                  <a:srgbClr val="2EE6C5"/>
                </a:solidFill>
                <a:latin typeface="Calibri"/>
              </a:rPr>
              <a:t>ON THE TV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EAF0FB"/>
                </a:solidFill>
                <a:latin typeface="Calibri"/>
              </a:rPr>
              <a:t>What passengers see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18</a:t>
            </a:r>
          </a:p>
        </p:txBody>
      </p:sp>
      <p:pic>
        <p:nvPicPr>
          <p:cNvPr id="7" name="Picture 6" descr="tv_3.png"/>
          <p:cNvPicPr>
            <a:picLocks noChangeAspect="1"/>
          </p:cNvPicPr>
          <p:nvPr/>
        </p:nvPicPr>
        <p:blipFill>
          <a:blip r:embed="rId4"/>
          <a:srcRect l="19" r="19"/>
          <a:stretch>
            <a:fillRect/>
          </a:stretch>
        </p:blipFill>
        <p:spPr>
          <a:xfrm>
            <a:off x="548640" y="1600200"/>
            <a:ext cx="5394960" cy="3035808"/>
          </a:xfrm>
          <a:prstGeom prst="roundRect">
            <a:avLst>
              <a:gd name="adj" fmla="val 4216"/>
            </a:avLst>
          </a:prstGeom>
          <a:ln w="12700">
            <a:solidFill>
              <a:srgbClr val="2A3656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48640" y="4800600"/>
            <a:ext cx="53949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Terminal A · Gate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138928"/>
            <a:ext cx="5394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Swiss Alps film with sound, travel marquee on top, safety notice below</a:t>
            </a:r>
          </a:p>
        </p:txBody>
      </p:sp>
      <p:pic>
        <p:nvPicPr>
          <p:cNvPr id="10" name="Picture 9" descr="tv_8.png"/>
          <p:cNvPicPr>
            <a:picLocks noChangeAspect="1"/>
          </p:cNvPicPr>
          <p:nvPr/>
        </p:nvPicPr>
        <p:blipFill>
          <a:blip r:embed="rId5"/>
          <a:srcRect l="19" r="19"/>
          <a:stretch>
            <a:fillRect/>
          </a:stretch>
        </p:blipFill>
        <p:spPr>
          <a:xfrm>
            <a:off x="6217920" y="1600200"/>
            <a:ext cx="5394960" cy="3035808"/>
          </a:xfrm>
          <a:prstGeom prst="roundRect">
            <a:avLst>
              <a:gd name="adj" fmla="val 4216"/>
            </a:avLst>
          </a:prstGeom>
          <a:ln w="12700">
            <a:solidFill>
              <a:srgbClr val="2A3656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217920" y="4800600"/>
            <a:ext cx="53949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EAF0FB"/>
                </a:solidFill>
                <a:latin typeface="Calibri"/>
              </a:rPr>
              <a:t>VIP Lounge · Bar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5138928"/>
            <a:ext cx="5394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9AA6C2"/>
                </a:solidFill>
                <a:latin typeface="Calibri"/>
              </a:rPr>
              <a:t>Drift racing film with sound, Wi-Fi and lounge tickers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9AA6C2"/>
                </a:solidFill>
                <a:latin typeface="Calibri"/>
              </a:rPr>
              <a:t>AAIIDS · sams_tvaai signage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9AA6C2"/>
                </a:solidFill>
                <a:latin typeface="Calibri"/>
              </a:rP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1440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 spc="300">
                <a:solidFill>
                  <a:srgbClr val="2EE6C5"/>
                </a:solidFill>
                <a:latin typeface="Calibri"/>
              </a:rPr>
              <a:t>GETTING STARTED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280160"/>
            <a:ext cx="56692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4400" b="1" i="0">
                <a:solidFill>
                  <a:srgbClr val="EAF0FB"/>
                </a:solidFill>
                <a:latin typeface="Calibri"/>
              </a:rPr>
              <a:t>From install to</a:t>
            </a:r>
          </a:p>
          <a:p>
            <a:pPr algn="l">
              <a:lnSpc>
                <a:spcPct val="95000"/>
              </a:lnSpc>
            </a:pPr>
            <a:r>
              <a:rPr sz="4400" b="1" i="0">
                <a:solidFill>
                  <a:srgbClr val="2EE6C5"/>
                </a:solidFill>
                <a:latin typeface="Calibri"/>
              </a:rPr>
              <a:t>on-screen, fast</a:t>
            </a:r>
          </a:p>
        </p:txBody>
      </p:sp>
      <p:sp>
        <p:nvSpPr>
          <p:cNvPr id="7" name="Oval 6"/>
          <p:cNvSpPr/>
          <p:nvPr/>
        </p:nvSpPr>
        <p:spPr>
          <a:xfrm>
            <a:off x="685800" y="2971800"/>
            <a:ext cx="502920" cy="502920"/>
          </a:xfrm>
          <a:prstGeom prst="ellipse">
            <a:avLst/>
          </a:prstGeom>
          <a:solidFill>
            <a:srgbClr val="2EE6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297180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04211C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3035808"/>
            <a:ext cx="493776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EAF0FB"/>
                </a:solidFill>
                <a:latin typeface="Calibri"/>
              </a:rPr>
              <a:t>Install  </a:t>
            </a:r>
            <a:r>
              <a:rPr sz="1500" b="0" i="0">
                <a:solidFill>
                  <a:srgbClr val="9AA6C2"/>
                </a:solidFill>
                <a:latin typeface="Calibri"/>
              </a:rPr>
              <a:t>Copy the app to XAMPP or cPanel and import the database.</a:t>
            </a:r>
          </a:p>
        </p:txBody>
      </p:sp>
      <p:sp>
        <p:nvSpPr>
          <p:cNvPr id="10" name="Oval 9"/>
          <p:cNvSpPr/>
          <p:nvPr/>
        </p:nvSpPr>
        <p:spPr>
          <a:xfrm>
            <a:off x="685800" y="3749039"/>
            <a:ext cx="502920" cy="502920"/>
          </a:xfrm>
          <a:prstGeom prst="ellipse">
            <a:avLst/>
          </a:prstGeom>
          <a:solidFill>
            <a:srgbClr val="2EE6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749039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04211C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813048"/>
            <a:ext cx="493776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EAF0FB"/>
                </a:solidFill>
                <a:latin typeface="Calibri"/>
              </a:rPr>
              <a:t>Secure  </a:t>
            </a:r>
            <a:r>
              <a:rPr sz="1500" b="0" i="0">
                <a:solidFill>
                  <a:srgbClr val="9AA6C2"/>
                </a:solidFill>
                <a:latin typeface="Calibri"/>
              </a:rPr>
              <a:t>Change the default admin password and add SMTP for resets.</a:t>
            </a:r>
          </a:p>
        </p:txBody>
      </p:sp>
      <p:sp>
        <p:nvSpPr>
          <p:cNvPr id="13" name="Oval 12"/>
          <p:cNvSpPr/>
          <p:nvPr/>
        </p:nvSpPr>
        <p:spPr>
          <a:xfrm>
            <a:off x="685800" y="4526280"/>
            <a:ext cx="502920" cy="502920"/>
          </a:xfrm>
          <a:prstGeom prst="ellipse">
            <a:avLst/>
          </a:prstGeom>
          <a:solidFill>
            <a:srgbClr val="2EE6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452628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04211C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4590288"/>
            <a:ext cx="493776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EAF0FB"/>
                </a:solidFill>
                <a:latin typeface="Calibri"/>
              </a:rPr>
              <a:t>Connect  </a:t>
            </a:r>
            <a:r>
              <a:rPr sz="1500" b="0" i="0">
                <a:solidFill>
                  <a:srgbClr val="9AA6C2"/>
                </a:solidFill>
                <a:latin typeface="Calibri"/>
              </a:rPr>
              <a:t>Paste each TV's player link into its URL Launcher.</a:t>
            </a:r>
          </a:p>
        </p:txBody>
      </p:sp>
      <p:sp>
        <p:nvSpPr>
          <p:cNvPr id="16" name="Oval 15"/>
          <p:cNvSpPr/>
          <p:nvPr/>
        </p:nvSpPr>
        <p:spPr>
          <a:xfrm>
            <a:off x="685800" y="5303520"/>
            <a:ext cx="502920" cy="502920"/>
          </a:xfrm>
          <a:prstGeom prst="ellipse">
            <a:avLst/>
          </a:prstGeom>
          <a:solidFill>
            <a:srgbClr val="2EE6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530352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04211C"/>
                </a:solidFill>
                <a:latin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5367528"/>
            <a:ext cx="493776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EAF0FB"/>
                </a:solidFill>
                <a:latin typeface="Calibri"/>
              </a:rPr>
              <a:t>Create  </a:t>
            </a:r>
            <a:r>
              <a:rPr sz="1500" b="0" i="0">
                <a:solidFill>
                  <a:srgbClr val="9AA6C2"/>
                </a:solidFill>
                <a:latin typeface="Calibri"/>
              </a:rPr>
              <a:t>Upload content, build slides and schedule playlists.</a:t>
            </a:r>
          </a:p>
        </p:txBody>
      </p:sp>
      <p:pic>
        <p:nvPicPr>
          <p:cNvPr id="19" name="Picture 18" descr="s_20.png"/>
          <p:cNvPicPr>
            <a:picLocks noChangeAspect="1"/>
          </p:cNvPicPr>
          <p:nvPr/>
        </p:nvPicPr>
        <p:blipFill>
          <a:blip r:embed="rId4"/>
          <a:srcRect b="66"/>
          <a:stretch>
            <a:fillRect/>
          </a:stretch>
        </p:blipFill>
        <p:spPr>
          <a:xfrm>
            <a:off x="7004304" y="868680"/>
            <a:ext cx="4636008" cy="2606040"/>
          </a:xfrm>
          <a:prstGeom prst="roundRect">
            <a:avLst>
              <a:gd name="adj" fmla="val 4912"/>
            </a:avLst>
          </a:prstGeom>
          <a:ln w="12700">
            <a:solidFill>
              <a:srgbClr val="2A3656"/>
            </a:solidFill>
          </a:ln>
        </p:spPr>
      </p:pic>
      <p:pic>
        <p:nvPicPr>
          <p:cNvPr id="20" name="Picture 19" descr="s_15.png"/>
          <p:cNvPicPr>
            <a:picLocks noChangeAspect="1"/>
          </p:cNvPicPr>
          <p:nvPr/>
        </p:nvPicPr>
        <p:blipFill>
          <a:blip r:embed="rId5"/>
          <a:srcRect b="66"/>
          <a:stretch>
            <a:fillRect/>
          </a:stretch>
        </p:blipFill>
        <p:spPr>
          <a:xfrm>
            <a:off x="7004304" y="3657600"/>
            <a:ext cx="4636008" cy="2606040"/>
          </a:xfrm>
          <a:prstGeom prst="roundRect">
            <a:avLst>
              <a:gd name="adj" fmla="val 4912"/>
            </a:avLst>
          </a:prstGeom>
          <a:ln w="12700">
            <a:solidFill>
              <a:srgbClr val="2A3656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